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ink/ink2.xml" ContentType="application/inkml+xml"/>
  <Override PartName="/ppt/notesSlides/notesSlide3.xml" ContentType="application/vnd.openxmlformats-officedocument.presentationml.notesSlide+xml"/>
  <Override PartName="/ppt/ink/ink3.xml" ContentType="application/inkml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93" r:id="rId2"/>
    <p:sldId id="293" r:id="rId3"/>
    <p:sldId id="283" r:id="rId4"/>
    <p:sldId id="389" r:id="rId5"/>
    <p:sldId id="387" r:id="rId6"/>
    <p:sldId id="382" r:id="rId7"/>
    <p:sldId id="38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38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6666FF"/>
    <a:srgbClr val="FF00FF"/>
    <a:srgbClr val="FF66FF"/>
    <a:srgbClr val="FF863B"/>
    <a:srgbClr val="3399FF"/>
    <a:srgbClr val="FF99CC"/>
    <a:srgbClr val="FFFFCC"/>
    <a:srgbClr val="ADDB7B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3129AE-6EFD-4960-B7A4-7E13A5F7E145}" v="118" dt="2023-07-07T05:04:34.5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49" autoAdjust="0"/>
    <p:restoredTop sz="23077" autoAdjust="0"/>
  </p:normalViewPr>
  <p:slideViewPr>
    <p:cSldViewPr snapToGrid="0">
      <p:cViewPr varScale="1">
        <p:scale>
          <a:sx n="18" d="100"/>
          <a:sy n="18" d="100"/>
        </p:scale>
        <p:origin x="2500" y="32"/>
      </p:cViewPr>
      <p:guideLst>
        <p:guide pos="3840"/>
        <p:guide orient="horz" pos="23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13T04:53:37.03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17982 12586 585 0,'0'0'0'0,"0"0"244"0,0 0-158 15,0 0 33-15,0 0 1 0,0 0-40 16,0 0-14-16,0 0-5 0,6-1 13 16,-2 10-47-16,-2 5-14 0,2 8 9 15,1 6-19-15,-5 4-5 16,-5 4 4-16,-1 0 4 0,0-4-19 15,-4-1 4-15,3-6-24 0,1-5-27 16,2-6-44-16,-4-6-60 0,6-6-61 16,-2-2-180-16</inkml:trace>
  <inkml:trace contextRef="#ctx0" brushRef="#br0" timeOffset="261.85">17992 12577 741 0,'0'0'0'0,"0"0"192"0,0 0-105 16,0 0-41-16,0 0-16 0,0 0-4 16,-54 74-22-16,40-58-6 0,0 0 4 15,1 1 2-15,-1-4-8 16,3 0 8-16,-1-5-8 0,6-2-23 15,2-3-4-15,2-3-19 0,2-2-23 16,0-5-67-16,0-1-30 0,0-2-12 16</inkml:trace>
  <inkml:trace contextRef="#ctx0" brushRef="#br0" timeOffset="514.82">17930 12573 701 0,'0'0'0'0,"0"0"257"16,0 0-180-16,0 0-5 0,0 0 9 15,0 0-41-15,0 0-4 0,0 0 18 16,0 0-17-16,37-30-7 0,-35 30 18 16,-2 0-18-16,0-2-3 0,0 2 22 15,0 0-18-15,0 0-11 16,7 3 6-16,3 4-21 0,-2 6-7 15,9-2 4-15,-1 3-4 0,1 1-89 16,4 0-66-16,1 0-92 0,-1 0-120 16</inkml:trace>
  <inkml:trace contextRef="#ctx0" brushRef="#br0" timeOffset="4411.96">21320 4931 639 0,'0'0'0'0,"0"0"20"16,0 0-20-16,0 0 42 0,15 0-27 15,-11 4 4-15,4 3 2 16,-6-1 6-16,2 1 38 0,-2 1 16 16,-2 0-12-16,0-1 22 0,0 4-8 15,0 0-23-15,0 0 12 0,-2 3-21 16,0 3-24-16,0 0 7 0,0 1-11 15,2-2-26-15,-4 0 6 16,0-2 3-16,4-5-12 0,0 1-101 16,0-6-18-16,4-2-73 0,0-2-213 15</inkml:trace>
  <inkml:trace contextRef="#ctx0" brushRef="#br0" timeOffset="4581.02">21599 4941 1113 0,'0'0'0'0,"0"0"142"16,-33 69-115-16,21-47-3 0,4 2-17 16,3-6-14-16,1-4-353 0,0-3-215 15</inkml:trace>
  <inkml:trace contextRef="#ctx0" brushRef="#br0" timeOffset="4955.91">22230 4911 990 0,'0'0'0'16,"0"0"169"-16,-35 60-118 0,20-35 11 15,5-1-31-15,4-3-34 0,4-5 2 16,2-5-18-16,0-2-49 0,8-8-55 16,0-1-53-16,5-3-132 0,-1-7-237 15</inkml:trace>
  <inkml:trace contextRef="#ctx0" brushRef="#br0" timeOffset="5080.32">22321 4935 923 0,'0'0'0'0,"0"0"262"15,0 0-174-15,-9 59-27 16,-1-35-39-16,-2 0-14 0,-3-1-9 16,-5 3-110-16,-3-4-146 0,2 0-312 15</inkml:trace>
  <inkml:trace contextRef="#ctx0" brushRef="#br0" timeOffset="5396.07">21688 5464 1143 0,'0'0'0'0,"0"0"195"0,0 0-98 15,0 0-17-15,71-7-8 0,-38 4-25 16,6 1-32-16,-2-1-4 0,-6 0 2 15,-6 0-26-15,-9 0-47 0,-1 3 3 16,-9 0-36-16,-6 1-51 16,0 4-4-16,-10-4-33 0,-1 1-128 15,-3-2 100-15,2 0-64 0</inkml:trace>
  <inkml:trace contextRef="#ctx0" brushRef="#br0" timeOffset="5629.6">21860 5308 520 0,'0'0'0'0,"0"0"234"0,0 0-128 16,0 0 7-16,0 0-27 0,0 0-33 15,0 0-3-15,0 0 0 16,0 0-18-16,0-3 9 0,2 3 10 16,-2 0-22-16,2 2 5 0,-2 7 8 15,0 2-23-15,0 6-2 0,0 5-1 16,0 6-17-16,-2 3 0 0,0 5 2 15,0 4-2-15,0-2-134 16,2 1-4-16,0-1-92 0,0-4-305 16</inkml:trace>
  <inkml:trace contextRef="#ctx0" brushRef="#br0" timeOffset="18934.71">24890 7461 653 0,'0'0'0'16,"0"0"284"-16,0 0-179 0,0 0-19 15,0 0-29-15,0 0 10 16,0 0 0-16,-51 64-24 0,40-44-3 15,-3 0-18-15,-1 3-12 0,5-1 6 16,-2-2-14-16,1-3 1 0,5-3 13 16,0-5-7-16,2-4 0 0,4-4 10 15,0 0-18-15,0-1-2 0,0 0 2 16,2 0 7-16,6 0-8 16,-2-1 0-16,2 0 9 0,3 1-11 15,1-1 4-15,3 1 0 0,1 0-4 16,-1 0 4-16,1 0 0 0,3 0-5 15,-7-2 6-15,1 0-2 16,-3 2-3-16,-4-3 4 0,-2 0 0 16,-4-3-3-16,0 0 2 0,-8 0-2 15,-4-4-33-15,-3 2-18 0,-3-7-94 16,1-3-80-16,-2-6-271 0</inkml:trace>
  <inkml:trace contextRef="#ctx0" brushRef="#br0" timeOffset="19864.56">24690 12392 671 0,'0'0'0'0,"0"0"230"0,0 0-121 16,0 0-34-16,0 0-6 0,0 0-23 15,0 0-17-15,0 0-3 0,0 0-7 16,-19 45 0-16,7-27 7 0,1-2-8 16,-5 1-5-16,5 1 15 0,-1-5 2 15,2-1-2-15,1-1 7 16,3-5-10-16,4-3-8 0,0-1 6 15,2-2-19-15,0 0-7 0,4 0 6 16,2 0-1-16,7 0-5 0,-5 0 6 16,9 1-4-16,-5-1-8 0,7 1 6 15,1-1-8-15,1 0 3 16,4 2 12-16,-2-2-8 0,-3 2 0 16,-1-3 6-16,-9 1 0 0,3-3-5 15,-7-2 6-15,-2-2 6 0,0-3-8 16,-4-6 7-16,-4-4-12 0,-2-2-8 15,-3-8-37-15,-3-5-115 16,-2-9-82-16,1-7-249 0</inkml:trace>
  <inkml:trace contextRef="#ctx0" brushRef="#br0" timeOffset="29656.78">29285 15830 548 0,'0'0'0'0,"0"0"175"0,0 0-99 16,0 0 17-16,0 0-29 0,0 0-16 16,0 0-2-16,0 0-18 15,-10-18-1-15,10 17 13 0,0 1-6 16,0 0-7-16,2 2 12 0,2 9 0 16,-4 3-2-16,0 10 8 0,-4 7-17 15,-1 9-6-15,-1 11-3 0,4-1-14 16,-4 7-7-16,2-3 4 0,2-4 3 15,2-2-6-15,0-11-11 16,0-4-7-16,8-9 0 0,-4-3-7 16,0-8-10-16,0-7-24 0,-4-3-24 15,5-3-33-15,-1-4-75 0,-2-5-35 16,-2-7-58-16</inkml:trace>
  <inkml:trace contextRef="#ctx0" brushRef="#br0" timeOffset="29972.8">29281 15829 488 0,'0'0'0'0,"0"0"123"16,0 0-53-16,0 0 32 0,0 0-39 15,0 0-24-15,0 0 13 0,0 0-4 16,0 0 2-16,-29 5 6 16,23 3-14-16,-3 2-11 0,-5 3 8 15,-1 3-11-15,3 1-12 0,-5 1-2 16,1-2-9-16,6-3-7 0,1-4 4 16,1-2-4-16,4-6-62 0,4-1-19 15,0-1-67-15,4-9-51 16,4-2-126-16</inkml:trace>
  <inkml:trace contextRef="#ctx0" brushRef="#br0" timeOffset="30296.81">29241 15813 424 0,'0'0'0'15,"0"0"42"-15,0 0 9 0,0 0-5 16,0 0-7-16,0 0 4 15,0 0 3-15,0 0 5 0,0 0 22 16,17-1-7-16,-17 1 0 0,0 2 18 16,0-2-24-16,0 1-9 0,0-1 4 15,0 0-14-15,0 0-9 0,0 0 7 16,0 0-12-16,0 0-9 0,-4 0 9 16,4 0-4-16,-2 0-7 0,2 0 6 15,0 0-6-15,-2 0-7 16,2 0 9-16,0 0-7 0,0 0-6 15,0 4 3-15,8 2-6 0,0 5-4 16,3 5 4-16,3 4 3 0,3-1-6 16,1 6 2-16,1 0-4 15,4 2-81-15,-1-4-42 0,-1-4-72 0,2 0-158 16</inkml:trace>
  <inkml:trace contextRef="#ctx0" brushRef="#br0" timeOffset="30973.4">28377 15744 782 0,'0'0'0'0,"0"0"193"0,0 0-90 16,0 0-30-16,0 0-12 0,0 0-4 16,0 0-21-16,81 0-11 0,-50-2 4 15,2 1-10-15,-2 1-15 0,2 0 1 16,-6 3-2-16,-8 1-6 0,-7 2-16 16,0-2-8-16,-5 1-18 0,-5-3-22 15,0-2 2-15,-2 0-41 16,-4-4-60-16,0-4-4 0,-7 0-7 15,1-3-33-15,-9 2-96 0</inkml:trace>
  <inkml:trace contextRef="#ctx0" brushRef="#br0" timeOffset="31224.23">28530 15643 472 0,'0'0'0'16,"0"0"188"-16,0 0-85 0,0 0-32 15,0 0-16-15,0 0 6 0,0 0-9 16,0 0-8-16,0 0 3 0,-4-52-6 15,4 49-13-15,0 3 13 16,0-2-9-16,0 2-11 0,0 0 8 16,0 0-6-16,0 0-8 0,0 0 12 15,0 0-1-15,0 0-5 0,0 1 14 16,0 7-7-16,0 10 0 0,-2 4 3 16,0 11-10-16,2 4-12 0,-2 6-2 15,2 4-3-15,-2-1-8 16,2 0-60-16,0-3-39 0,0-5-68 15,0-2-165-15,0-8-129 0</inkml:trace>
  <inkml:trace contextRef="#ctx0" brushRef="#br0" timeOffset="32287.73">29293 16898 693 0,'0'0'0'0,"0"0"150"16,0 0-82-16,0 0-15 0,0 0-1 16,0 0-13-16,0 0-2 0,-16 75 10 15,16-51-26-15,0 3-19 0,0 4 3 16,0 0-1-16,0-2-8 0,0-3-10 16,4-2 3-16,-4-3-7 15,0-3 3-15,0-1 2 0,0-2-2 16,-6-5-4-16,-3 2 2 0,-3 2-4 15,6-6 7-15,-7 0 13 0,3-4-2 16,-2-4 6-16,3-3 4 0,-1-3 2 16,0-5 14-16,8 0 8 0,-5-3 5 15,7-2 13-15,-4 5 6 16,0 2 2-16,0 2 14 0,0 3-16 16,4 1-15-16,-6 1 11 0,1 1-9 15,-3 0-14-15,6 1 10 0,0 0-12 16,2 0-13-16,0 5 1 0,0-3-1 15,0 2-15-15,2 2 4 16,8 0 8-16,-3-1-13 0,-1 1 6 16,0 0 12-16,-2 0-18 0,0-1 6 15,-4 0 10-15,2 0-9 0,3 2 7 16,-5 2 1-16,2-5-9 0,4 3 6 16,-2-2 2-16,2-1-14 15,-2 3 6-15,5-4 1 0,-1-3-8 16,-2-1 6-16,11-8 5 0,-7-7-11 15,8-3 6-15,3-5 4 0,-2-3-12 16,1 0-81-16,3 1-23 0,-2 3-39 16,0 7-57-16,-7 2-74 15,0 7-167-15</inkml:trace>
  <inkml:trace contextRef="#ctx0" brushRef="#br0" timeOffset="33059.62">28315 17213 708 0,'0'0'0'0,"0"0"295"15,0 0-174-15,0 0-19 0,0 0 6 16,0 0-29-16,0 0-15 0,0 0 6 16,0 0-11-16,-47 14-16 0,47-14 0 15,0 1-13-15,0-1-16 16,0 0 3-16,2 0-2 0,0 0-10 15,2 0 12-15,0 0-1 0,9 0-12 16,-3 3 7-16,9 0 4 0,1 2-18 16,5 3 6-16,4-4 4 0,6 1-13 15,2 0-14-15,-1-2-41 16,3-1-73-16,0 5-114 0,-4-7-68 16,-2 0-196-16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13T04:56:49.20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18720 13857 832 0,'0'0'0'0,"0"0"191"0,0 0-98 15,0 0 12-15,0 0-24 0,0 0-17 16,0 0 3-16,0 0 1 16,0 0 3-16,39 9-8 0,-22-2-11 15,-7 1-13-15,9 1-19 0,-3-6 5 16,3 0-6-16,-3-3-14 0,5-2 13 15,2-6-2-15,-3-3-10 16,3 0 10-16,-4-4-4 0,1 3-17 16,-5 1 10-16,-1 1 11 0,3 5-17 15,-9 1 2-15,7 2 26 0,-5 2-25 16,4 4 15-16,1 0-4 0,-1 2-15 16,3 1 4-16,1-3 16 0,-5 0-22 15,1-1 8-15,3-1 9 16,-7-2-19-16,7 0 12 0,-1 0 1 15,-1-3-12-15,5-3 10 0,1 1 5 16,0-1-17-16,-3 1 11 0,1 2 4 16,0 1-16-16,-3 2 15 0,3 0-1 15,-5 1-12-15,1 1 12 0,1-2 1 16,1 0-13-16,-5 0 12 16,7 0 0-16,-3-3-10 0,5-2 8 15,0 3 3-15,-1-3-12 0,1 4 8 16,-2 1 3-16,1 0-12 0,1 8 9 15,-2 3 1-15,1 2-8 16,1 2 4-16,0-3 5 0,-1-3-10 16,1-2 8-16,0-7 0 0,-3 0-6 15,3-6-31-15,-3-7 4 0,-1-2-48 16,-5-3-51-16,1 0-106 0,-5 1-193 16,4 4-337-16</inkml:trace>
  <inkml:trace contextRef="#ctx0" brushRef="#br0" timeOffset="1452.5">19578 13922 317 0,'0'0'0'16,"0"0"8"-16,0 0-10 0,0 0-48 15,0 0-35-15,0 0-61 16</inkml:trace>
  <inkml:trace contextRef="#ctx0" brushRef="#br0" timeOffset="8300.95">18191 12069 455 0,'0'0'0'0,"0"0"299"0,0 0-212 16,0 0 17-16,0 0 5 0,0 0-28 15,0 0-10-15,0 0-6 0,6-45-11 16,-6 43-2-16,0 1-9 16,0 1-5-16,2 4 1 0,-2 10-2 15,0 6 11-15,0 7 1 0,0 2-8 16,0 3-9-16,0-7-2 0,8-7-13 16,3-10 2-16,-3-6 6 0,8-5-14 15,1-18 0-15,6-15 0 0,6-15-16 16,6-13-35-16,-4-4-76 15,10-7-233-15,-8 0-387 0</inkml:trace>
  <inkml:trace contextRef="#ctx0" brushRef="#br0" timeOffset="9196.92">12370 12141 616 0,'0'0'0'16,"0"0"324"-16,0 0-224 0,-7-8 8 16,5 8-19-16,2 0-21 0,0 4-21 15,0 3-23-15,7 11 13 16,-3 10 18-16,2 1-12 0,0 0-4 16,2-8 2-16,3-9-6 0,1-7-1 15,5-6 6-15,1-19-6 0,5-15-10 16,8-19-10-16,2-19-28 0,10-11-126 15,1-5-139-15,-11 0-555 0</inkml:trace>
  <inkml:trace contextRef="#ctx0" brushRef="#br0" timeOffset="9921.84">17382 8122 503 0,'0'0'0'16,"0"0"526"-16,0 0-435 0,0 0 23 16,0 0-6-16,0 0-20 0,0 0-10 15,0 0-4-15,27 34-14 16,-18-9-5-16,-7 6-12 0,2-2-1 16,-4-5 2-16,4-8-17 0,8-13 1 15,1-8 9-15,7-20-21 0,18-25-6 16,11-24-2-16,19-24-16 0,19-18-237 15,2-9-227-15</inkml:trace>
  <inkml:trace contextRef="#ctx0" brushRef="#br0" timeOffset="11570.92">20882 17087 1036 0,'0'0'0'16,"0"0"203"-16,-70 10-77 0,45-5-15 15,4-4-3-15,5-1-21 16,3 1-14-16,3 0 3 0,8 0-22 16,2-1-14-16,4-1-30 0,17-5-1 15,14 0 10-15,15-1-3 0,20 0 1 16,15-2-1-16,14-2-14 0,14-1 4 15,11 4 6-15,11 0-9 16,10 3 2-16,-3 3 1 0,-7 2-11 16,-18 3 6-16,-24 10-2 0,-22-2-39 15,-18 0 24-15,-11 2 3 0,-15-2-10 16,-9 0 4-16,-10 2 1 0,-5-2-15 16,-3-1 12-16,-9 0 3 0,-5-1-28 15,-3-4-4-15,-5-1-63 16,-1-4-63-16,-4 0 16 0,-2-4-10 15,-2-3-81-15,-6 5-32 0,-7 1-247 16</inkml:trace>
  <inkml:trace contextRef="#ctx0" brushRef="#br0" timeOffset="11982.82">21018 17309 797 0,'0'0'0'0,"0"0"123"0,0 0-47 16,-66 0-9-16,52 2 4 0,10 2-8 15,-2-3-6-15,-1 2 8 0,-1 2 2 16,4-2 0-16,-2-2 5 0,0 5-6 16,-3-6-13-16,-1 2-5 0,-2-1-7 15,5 2 3-15,-1-3-3 16,4 2-17-16,2 2-2 0,-2-4 4 15,4 0-14-15,0 0 2 0,10-1-1 16,13-1-4-16,22-8 14 0,23-3 6 16,23 0-11-16,25-8 0 0,19 5 0 15,20-2-15-15,10 3-3 16,-2 13 0-16,-10 1 0 0,-23 1 0 16,-28 4 0-16,-28 0 0 0,-20 1 0 15,-19 0 0-15,-8-3 0 0,-15-2-7 16,-5 0 14-16,-7 1-14 0,0-1 14 15,-7 0-7-15,-3 0 0 0,-7-3 0 16,3-3-51-16,4-2-47 16,1 3-84-16,7-2-132 0,2 3-323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13T04:59:59.36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17267 11805 456 0,'0'0'0'0,"0"0"0"0,-4-4 169 16,4 3-127-16,0-2-11 0,0 0-7 15,0 0 3-15,0 0 0 16,2 0-10-16,2-2 1 0,-2 1 0 16,2 1 4-16,2 1 23 0,-2 0 3 15,-2 1 4-15,2 0 22 0,-4-1-9 16,3 2-6-16,-1 0 14 0,4 0-20 15,-4 0-16-15,-2 3 11 0,4 0-12 16,-2 0-15-16,2 2 13 16,2 1-7-16,3-2-10 0,-1 0 10 15,6 1-7-15,-1 0-10 0,3-2 13 16,3 1-5-16,0-4-11 0,3 2 14 16,-1 0-6-16,-2 0-13 0,1 0 16 15,1 2-10-15,2-1-11 16,-3 0 6-16,1 4 10 0,-2-1-17 15,-1-2 8-15,1 4 9 0,-3-1-14 16,3-2 2-16,-3 3 20 0,3-1-18 16,-7 1 11-16,7-1-6 0,0-2-7 15,-1 1 10-15,-3-2-2 16,5 0-11-16,1-1 4 0,-4-1 13 16,1 4-20-16,-1-2 10 0,-1-3 4 15,3 2-14-15,-5-2 10 0,-1-1 0 16,3-1-10-16,1 1 10 0,-3-1 0 15,5-1-8-15,-3 1 6 16,-5-3 1-16,7 3-6 0,-5-2 4 16,1 3 1-16,5-2-6 0,-7 1 3 15,1 0 2-15,3 0-4 0,-1 0 4 16,-3 0 2-16,7-1-8 0,-3-2 6 16,-3 1 2-16,5-2-8 0,-1 3 7 15,-3-1 0-15,3-3-6 16,1 0 4-16,1 1 2 0,0-2-6 15,-3 1 5-15,3 1-1 0,-1-2-2 16,-1-1 1-16,-5 3 1 0,3-2-2 16,-5 0-1-16,0 2 4 0,-1-1-4 15,1 0 1-15,-2 2-2 16,-4-1-17-16,7-2 1 0,-5 6-15 16,-2-1-23-16,-2 2-30 0,0 0-26 15,0 0-39-15,7 0-125 0,-7 0-169 16</inkml:trace>
  <inkml:trace contextRef="#ctx0" brushRef="#br0" timeOffset="4081.45">24223 11093 764 0,'0'0'0'15,"0"0"212"-15,0 0-107 0,0 0 9 16,0 0-50-16,0 0-21 0,0 0 11 16,0 0-21-16,0 0-4 0,14 25 6 15,-10-16-20-15,0 1-2 16,-2 0 9-16,2 1-18 0,3-2-2 15,1-3 11-15,-4-4-14 0,6-2 1 16,1 0 0-16,-1 0 6 0,2-8-8 16,-3-1 4-16,3-4 4 0,-6-2-8 15,9-1 4-15,-7-2 0 16,0 1-4-16,-1 0 4 0,-3-1 0 16,-4 5-5-16,0-1 6 0,-4-2-2 15,-3 4-3-15,-1-1 4 0,0 2 3 16,-3 5-3-16,-1 4 15 0,-4 2-13 15,-1 2-7-15,-2 8 6 0,-1 5 3 16,3 4-10-16,-1-2-8 16,5 1-60-16,7-5-72 0,6-7-271 15</inkml:trace>
  <inkml:trace contextRef="#ctx0" brushRef="#br0" timeOffset="34742.41">16572 9267 172 0,'0'0'0'0,"-4"-6"37"15,2 4 1-15,0-1-15 16,0 0-4-16,0 1-11 0,0-1-14 16,-2-3-6-16,-1 2-26 0,1-4-26 15,2 0-26-15,-6 0 4 0</inkml:trace>
  <inkml:trace contextRef="#ctx0" brushRef="#br0" timeOffset="35516.35">14532 9231 104 0,'0'0'0'0,"0"0"8"16,0 0-3-16,0 0-5 0,0 0 0 16,0 0 8-16,0 0-10 0,0 0 4 15,0 0 0-15,-6-10-4 0,6 10-3 16,0 0-8-16,-2 0-13 16,2 0 3-16,0 0 13 0,0 0-1 15,0 0 8-15,0 0-4 0,0 1-11 16</inkml:trace>
  <inkml:trace contextRef="#ctx0" brushRef="#br0" timeOffset="41531.18">12930 9681 150 0,'0'0'0'0,"0"0"6"0,0 0-8 15,0 0 4-15,0 0 0 0,0 0-3 16,0 0 2-16,0 0 0 16,0 0-1-16,-6 17-7 0,6-17 5 15,0 0 0-15,0 1 3 0,0 0 0 16,0 2-2-16,2 0-56 0</inkml:trace>
  <inkml:trace contextRef="#ctx0" brushRef="#br0" timeOffset="57850.7">20115 8911 190 0,'0'0'0'16,"0"0"49"-16,0 0-13 0,0 0 27 15,0 0-7-15,0 0-12 0,0 0-6 16,0 0-76-16,-41-1 76 0,37-5 125 16,2 3-119-16,0-1 26 0,-5 1 20 15,3 0-17-15,2 0-10 16,0 3 2-16,0 0-22 0,-2 0-10 15,2 7-9-15,-4 5-15 0,-1 2-4 16,5 5 8-16,-2 1-6 0,4-2-4 16,2 1 5-16,2-3-3 0,7-4-2 15,-3-3 9-15,4-4-4 16,3-1-2-16,1-3 7 0,3-1-4 16,2-5-5-16,-3-5 15 0,1-3-8 15,2-3 0-15,-3-1 9 0,-1-3-1 16,-7-1-9-16,2-1 10 0,-5-1-4 15,-5 0 3-15,-4 2 16 16,-11-3-3-16,-3 1-7 0,-7 6 16 16,-6 6-7-16,-4 11-11 0,-8 7-4 15,-3 15-12-15,5 9-12 0,6 3 10 16,12 0-4-16,13-7-1 0,12-5-199 16,17-15-88-16,8-9-430 0</inkml:trace>
  <inkml:trace contextRef="#ctx0" brushRef="#br0" timeOffset="58581.8">19892 9482 506 0,'0'0'0'0,"0"0"162"15,0 0-41-15,0 0-26 16,0 0-27-16,0 0-22 0,0 0-15 16,0 0-12-16,0 0 20 0,-2 18 17 15,2 3-13-15,0 9 6 0,0 6-6 16,0 5-13-16,0 7 14 0,-2 0-16 15,2 0-21-15,0-2-3 16,0-6 1-16,0-5-10 0,0-7 4 16,0-7 1-16,0-8-42 0,4-6-14 15,0-4-20-15,2-3-49 0,3-4-84 16,-5-8-87-16,-2-4-228 0</inkml:trace>
  <inkml:trace contextRef="#ctx0" brushRef="#br0" timeOffset="58937.87">20063 9734 842 0,'0'0'0'0,"0"0"231"15,0 0-135-15,0 0-26 16,0 0 9-16,0 0-26 0,0 0-31 15,83-11-3-15,-52 6-5 0,4 1-18 16,5 1 4-16,-3-2 0 0,-4 2-113 16,-2 1-52-16,-8 2 5 0,-7 7-83 15,-6 2-107-15</inkml:trace>
  <inkml:trace contextRef="#ctx0" brushRef="#br0" timeOffset="59432.51">20173 9926 942 0,'0'0'0'0,"0"0"160"15,0 0-104-15,0 0-15 0,0 0-24 16,62-2-6-16,-41 7-5 0,-3-3-12 16,-1 6 5-16,-7-3 1 0,-8 4 0 15,4 3-19-15,-6-1 21 16,-6 3-4-16,-4 0 1 0,-9 0 15 16,3-1-6-16,-1-1 12 0,1-5 11 15,3 0-4-15,7-1 10 0,-2-5-10 16,6-1-23-16,2 0 3 0,0-1-5 15,6-1-4-15,4-3-11 0,5 0 11 16,-1 3-18-16,1 0 1 16,-1 2 13-16,-3 6-6 0,3 3 7 15,-6 3 10-15,3 1-10 0,-7 3 2 16,-4 5 5-16,-4-3 4 0,-9 5 17 16,-7-1 13-16,-1-3-12 0,-4 2 11 15,2-4-3-15,-4-2-24 16,1-6-2-16,3-7 4 0,0-3-16 15,2-11-7-15,7-5-18 0,10-5-51 16,2-3-59-16,2 1-65 0,0-5-157 16</inkml:trace>
  <inkml:trace contextRef="#ctx0" brushRef="#br0" timeOffset="59750.81">20260 9256 806 0,'0'0'0'0,"0"0"217"15,0 0-117-15,0 0-21 0,0 0-6 16,0 0-25-16,0 72-20 0,4-44-18 16,2 4-5-16,-2-2 1 15,3 0-12-15,-5-2-174 0,-2-2-53 16,-2-2-202-16</inkml:trace>
  <inkml:trace contextRef="#ctx0" brushRef="#br0" timeOffset="63874.07">13819 16156 439 0,'0'0'0'16,"0"0"244"-16,0 0-134 0,0 0-6 15,0 0-16-15,0 0-3 16,0 0-8-16,0 0-8 0,-19 8-13 15,23-6 19-15,4 5 17 0,5-1-21 16,-3-2-24-16,5 3 0 0,-1-3-6 16,5 1-18-16,-3-4 8 0,5 0-7 15,2-1-16-15,-1-2 5 16,1-8 2-16,2-5-15 0,-4-4 0 16,-3 1 19-16,-5 4-24 0,-3 3 10 15,-4 5 4-15,2 6-16 0,1 2 12 16,-3 7 11-16,2 8-10 0,1 1 15 15,-1 0 6-15,2-1-15 16,-2-6 9-16,7-3-2 0,-3-5-15 16,3-3 13-16,3-4 1 0,3-7-15 15,-2-3 11-15,3-2-1 0,-1-1-21 16,4 1 13-16,4 3 3 0,-2 1-16 16,4 6 4-16,4 0 3 0,0 3-91 15,4-2-19-15,11-6-126 16,-3-7-355-16</inkml:trace>
  <inkml:trace contextRef="#ctx0" brushRef="#br0" timeOffset="64999.13">18984 16128 781 0,'0'0'0'0,"0"0"263"0,0 0-166 16,0 0 3-16,0 0-18 0,0 0-24 15,0 0-18-15,0 0 10 0,-4 23 15 16,13-11-15-16,3-3-20 0,-2 0-7 15,7-2 6-15,-1-4-10 0,5-3 9 16,-2 0 5-16,8-4-10 16,-1-6 1-16,1 2 3 0,-4-5-20 15,0 2 5-15,-3 1 5 0,-1 1-20 16,-2 1 6-16,1 0 7 0,-5 3-16 16,-3 1 6-16,0 3 0 0,-1 0 5 15,-3 4 0-15,2 4 6 16,-4 3-11-16,0 2 0 0,0 3 37 15,-2 0-34-15,7-3 5 0,-3-1 6 16,6-1-18-16,1-3 8 0,3 0 5 16,1-5-16-16,6-2 10 0,-5-5 5 15,11-5-15-15,-2-4 9 0,-4 3 7 16,1-1-18-16,-3 4 11 16,-4 4 5-16,-3 4-14 0,1 0-38 15,-1 0-7-15,3 0-97 0,5 0-53 16,-1-7-153-16</inkml:trace>
  <inkml:trace contextRef="#ctx0" brushRef="#br0" timeOffset="68400">9521 9003 521 0,'0'0'0'16,"0"0"183"-16,0 0-77 0,-4-3-1 16,4 3-47-16,0 0-8 0,0 0 1 15,0 0-17-15,0 0 6 16,2 3 20-16,0 1-3 0,4 0 3 15,1 4 2-15,-1 0-24 0,-2 1-1 16,4-1-4-16,0 1-25 0,1-2 6 16,5-2-1-16,-1-2-15 0,-1-1 4 15,2-2 10-15,-1 0-15 16,1-7 6-16,1-1 8 0,-3-5-16 16,3-1 10-16,-7 0 8 0,2-2-18 15,-6 2 10-15,1 2 8 0,-3 2-18 16,-2 1 10-16,0-1 21 15,-7-3-18-15,-1 3 12 0,2-1 4 16,-2 1-19-16,-5-3 12 0,-1 0 4 16,1 1-20-16,-3 1 8 0,6 3 3 15,-3 5-16-15,1 2 8 0,-1 2 18 16,1 9-26-16,-1 7 5 0,1 3 3 16,4 6-8-16,2 0-1 0,4-2 6 15,2-1-2-15,10-5-63 16,4-6-8-16,7-7-59 0,2-5-83 15,2-9-161-15</inkml:trace>
  <inkml:trace contextRef="#ctx0" brushRef="#br0" timeOffset="69030.14">9672 7935 612 0,'0'0'0'0,"0"0"319"15,0 0-193-15,0 0-12 16,0 0 10-16,0 0-46 0,0 0-21 16,0 0 1-16,0 0-21 0,-58 65 1 15,48-31 5-15,-5 4-28 16,-1 7 1-16,-1 1 1 0,1-1-20 16,-1-3 4-16,3-3 7 0,-1-7-16 15,5-6-1-15,2-9-12 0,8-8-27 16,0-8-22-16,0-1-60 0,2-11-42 15,8-6-21-15,-4-7-181 16,-2-3-104-16</inkml:trace>
  <inkml:trace contextRef="#ctx0" brushRef="#br0" timeOffset="69231.67">9629 8005 695 0,'0'0'0'0,"0"0"312"15,0 0-188-15,0 0-40 16,64-37-33-16,-48 40-41 0,-1 11 3 15,5 4 19-15,-1 7-23 0,0 6-4 16,-5 4 7-16,3 2-18 0,-3-1 6 16,-4 0 0-16,-1-3-43 0,-1-4 0 15,-4-4-2-15,-2-4-3 16,-2-3-6-16,-2-4 4 0,-4-3-15 16,-7-4-34-16,3-4-76 0,-8-3-49 15,-1 0-219-15</inkml:trace>
  <inkml:trace contextRef="#ctx0" brushRef="#br0" timeOffset="69374.97">9552 8169 938 0,'0'0'0'0,"0"0"237"0,0 0-104 16,0 0-62-16,0 0-34 0,83 23-17 15,-46-18-21-15,6-1-44 16,7-4-158-16,-4 0-209 0</inkml:trace>
  <inkml:trace contextRef="#ctx0" brushRef="#br0" timeOffset="70813.38">9182 10901 678 0,'0'0'0'16,"0"0"286"-16,0 0-173 0,0 0-30 15,0 0-9-15,0 0-20 16,0 0-3-16,-45 77 6 0,34-44-26 16,-1 2-16-16,2 2 2 0,-3 0-17 15,1-2 0-15,1-1 0 0,-3-6 5 16,4-3-10-16,1-5-2 0,-1-6-18 15,6-4-15-15,0-6-19 0,4-4-18 16,-2-3-14-16,2-10-49 16,4-7-36-16,0-5-9 0,4-1 20 15,-2-5 7-15,3 2-55 0</inkml:trace>
  <inkml:trace contextRef="#ctx0" brushRef="#br0" timeOffset="70981.8">9116 10976 417 0,'0'0'0'0,"0"0"244"16,0 0-111-16,0 0-46 0,64-40-24 15,-45 40-6-15,-1 10-23 0,-1 5-11 16,1 7 8-16,1 7-11 0,0 2-11 16,-7 4 1-16,-2 2-8 0,-5 2-4 15,-3-2-34-15,0-1-22 16,-2-3-14-16,-2-5-6 0,-3-5-2 16,-3-7-19-16,-4-4-21 0,1-6-24 15,-5-6-176-15</inkml:trace>
  <inkml:trace contextRef="#ctx0" brushRef="#br0" timeOffset="71142.62">9102 11157 798 0,'0'0'0'0,"0"0"181"0,0 0-105 16,0 0-47-16,68 18-25 0,-39-18 7 16,0-4-12-16,6-6-39 0,-6-1-73 15,-2 0-101-15,-7 0-48 0</inkml:trace>
  <inkml:trace contextRef="#ctx0" brushRef="#br0" timeOffset="71360.52">9498 10893 798 0,'0'0'0'0,"0"0"195"15,0 0-93-15,0 0-7 0,0 0-51 16,0 0-2-16,0 0 21 0,-26 79-23 15,21-46-10-15,3 5 3 16,2-3-25-16,0 1-11 0,2-3 6 16,7-4 0-16,1-2-33 0,2-8-31 15,7-6-49-15,-2-4-31 0,-1-5-72 16,1-4-71-16,-5 0-47 0</inkml:trace>
  <inkml:trace contextRef="#ctx0" brushRef="#br0" timeOffset="71519.92">9581 11076 750 0,'0'0'0'0,"0"0"283"0,0 0-185 16,0 0-22-16,0 0-44 16,0 0-26-16,64-12 4 0,-39 9-8 15,0-2-4-15,4-1-50 0,-4-1-42 16,-5 0-72-16,1 2-256 0</inkml:trace>
  <inkml:trace contextRef="#ctx0" brushRef="#br0" timeOffset="71888.16">9883 10885 848 0,'0'0'0'0,"0"0"174"0,0 0-123 16,70 4-16-16,-49-1-22 0,-5 0-12 16,-7 3 6-16,3 1-6 0,-12 3-2 15,0 4 2-15,-2 3 4 16,-10 1-7-16,1 0 4 0,-7-1 3 16,1-2 6-16,9-3 36 0,-5-3 1 15,11-4-7-15,2-1 1 0,0-4-32 16,0 0-18-16,13-3 16 0,-3-4-7 15,3 1-2-15,3 1-8 0,-1 4-3 16,1 1-13-16,-1 3 11 16,1 5-9-16,-4 2 3 0,-1 2 20 15,-5 8 0-15,-6 0 0 0,0 3 0 16,-12 2 12-16,-5 0 0 0,3-2 22 16,-5 1-15-16,-2-5-18 0,3-6 8 15,1-3-6-15,7-8-6 16,2-1-37-16,3-6-48 0,5-6-81 15,0-6-200-15</inkml:trace>
  <inkml:trace contextRef="#ctx0" brushRef="#br0" timeOffset="72259.56">10193 10794 821 0,'0'0'0'0,"0"0"201"16,0 0-110-16,0 0-37 15,0 0 5-15,0 0-8 0,0 0-26 16,0 0 17-16,68 24-12 0,-55-2-18 16,-1 2 12-16,0 6-2 0,-1 5-20 15,1 7 11-15,-6 2-5 0,-4 3-16 16,-2-1 12-16,-6 0-5 16,-6-3-36-16,-1-3-28 0,-3-1-56 15,-5-8-61-15,-4-4-237 0</inkml:trace>
  <inkml:trace contextRef="#ctx0" brushRef="#br0" timeOffset="76562.42">13914 17533 452 0,'0'0'0'0,"0"0"224"0,0 0-117 16,0 0 17-16,0 0-31 15,-64 1-15-15,64-2 2 0,0-1-7 0,2 0-34 16,6-1-18-16,4 0 34 16,9 1-7-16,4 2-16 0,8 1 3 15,2 4-18-15,6 1-10 0,-1-2 9 16,1-2-14-16,-2 1-4 0,3-1 4 15,-9-1 3-15,-4 2-25 16,-7 0-5-16,-5 2-28 0,-5-1-40 16,-7 1-15-16,-1 0-35 0,-4 2-112 15,-11 1-9-15,-5 2-31 0</inkml:trace>
  <inkml:trace contextRef="#ctx0" brushRef="#br0" timeOffset="76745.03">13994 17667 609 0,'0'0'0'0,"0"0"303"0,0 0-207 16,0 0-11-16,0 0-31 0,0 0-9 16,0 0 28-16,0 0-8 0,91-9-35 15,-49-8-13-15,5-1 2 16,-1 0-19-16,-1 5 0 0,-8 11-133 16,-6 2-15-16,-8 1-105 0,-8 4-155 15</inkml:trace>
  <inkml:trace contextRef="#ctx0" brushRef="#br0" timeOffset="79203.45">22255 17423 631 0,'0'0'0'0,"0"0"168"0,0 0-55 16,0 0-36-16,0 0-10 0,0 0 5 15,0 0 20-15,0 0-13 16,97 14-14-16,-52-21-13 0,9-4-17 15,6 0-28-15,4 2 4 0,-2 4-3 16,-2-1-16-16,-6-1 0 0,-11 6-16 16,-8 0-34-16,-8 1-5 0,-6 0-21 15,-9 0-50-15,-6 0 2 16,-6 1-97-16,-8 2-69 0</inkml:trace>
  <inkml:trace contextRef="#ctx0" brushRef="#br0" timeOffset="79685.88">22358 17556 798 0,'0'0'0'0,"0"0"102"15,0 0-61-15,0 0-6 16,0 0-3-16,0 0 13 0,0 0-1 15,0 0-14-15,0 0 8 0,-25 7-6 16,25-5-11-16,0-2 3 0,0 0 1 16,0 0-7-16,0-2 13 0,-2 1 15 15,2 0 0-15,-2 1 6 16,-2 0-23-16,0 2-25 0,-2 4 11 16,-1-3-3-16,3-2-16 0,0 1 8 15,2 0 8-15,-2-2-19 0,2 0 12 16,2 0 1-16,-2 0-12 0,2 2 9 15,0-2 2-15,-2 1-10 0,2-1 4 16,0 0 5-16,0-2-8 16,2-1-3-16,2 2 12 0,0 1-10 15,-2 0 6-15,4 0 4 0,-6 0-10 16,6 0 6-16,-3 0 3 0,5 0-8 16,2 0 4-16,9 0 5 0,1 0-10 15,9-1 6-15,13-5 4 16,3 5-10-16,13-5 6 0,0 0 4 15,8 6-10-15,2-4-12 0,3 1-6 16,1 1-44-16,-4-3-3 0,0-2-18 16,-8 1-39-16,-8 0-14 0,-11 0-107 15,-8 0-86-15</inkml:trace>
  <inkml:trace contextRef="#ctx0" brushRef="#br0" timeOffset="82856.7">20235 8768 456 0,'0'0'0'0,"0"0"172"16,0 0-86-16,0 0 4 0,0 0-18 15,0 0-16-15,0 0-20 0,0 0-9 16,0 0-2-16,19-29-15 16,-15 28 2-16,-2-2 8 0,4 1-12 15,-2 1 3-15,0-2 12 0,-4 0-5 16,2 2 8-16,-2-2 13 0,0-1-2 16,0 3 7-16,0-2 14 0,0 1-12 15,0 2-7-15,-4-1 0 16,2 1-14-16,-4 0-3 0,0 0 5 15,-2 3-16-15,-7 5 5 0,5 1 7 16,-7 6-15-16,1 4-1 0,-1 5 8 16,-2 5-17-16,-3 4 3 0,-5 2 10 15,-2 1-15-15,4 0 5 0,-2-2 10 16,2-2-15-16,7-7 4 16,1-5 0-16,11-4 6 0,2-5-6 15,4-3 0-15,0-2 2 0,0-6-4 16,0 0 4-16,0 0-4 0,0 0-9 15,6-1 3-15,-2-7-31 16,7-1 4-16,-7-4 0 0,2 2-39 16,2-2-2-16,-2-2-18 0,-3 0-37 15,1 0 0-15,4 1-48 0,-4 0-44 16,0-1 58-16,-2 1-94 0</inkml:trace>
  <inkml:trace contextRef="#ctx0" brushRef="#br0" timeOffset="83390.16">20001 8760 325 0,'0'0'0'0,"0"0"154"16,0 0-85-16,0 0-1 0,0 0-8 15,0 0-8-15,0 0-13 0,0 0 3 16,0 0-3-16,-6-31-2 16,6 30 3-16,-2 1-11 0,2 0-7 15,0 0 9-15,0 0 7 0,0 0-6 16,2 0 5-16,0 0-7 0,-2 0-8 15,0 0 5-15,2 0-12 0,-2 0 1 16,2 0 5-16,1 0-7 16,-3 0 3-16,4 1 2 0,-4-1-15 15,2 2 8-15,2 0 6 0,-2 0-13 16,2-1 3-16,-2 1 8 0,0-1-15 16,0-1 7-16,2 0 7 0,-4 1-10 15,2-1 0-15,3 0 10 16,-3 0-13-16,2 1 3 0,-2 0 10 15,0-1-15-15,-2 1 0 0,2 3 19 16,2 0-16-16,2 4 3 0,3 1 7 16,-1 2-14-16,4 3 2 0,1 1 20 15,7 2-20-15,3 5 2 0,2-3 7 16,4 1-14-16,0 3 3 16,-4-3 2-16,-1 1 0 0,-3-3-1 15,0-2 0-15,-3-2 1 0,-5-1-2 16,-1-2 2-16,-2 0 0 0,-1-4-3 15,-3-2 4-15,-4-3-2 0,-2 1-1 16,0-3 2-16,0 1-1 16,2 2 1-16,-2-3 9 0,0 1-13 15,-4-1 2-15,2 0 2 0,0 0 1 16,0 0-4-16,0 0 4 0,0 0-4 16,2 0-39-16,0-3 13 0,-5 0-43 15,5-1-10-15,0 2 0 16,0 2-51-16,0 0-17 0,0 0-73 15,0 0-55-15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2023/7/13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zh-TW" altLang="en-US" baseline="0" dirty="0"/>
              <a:t>這是我們熟悉的溫度計，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上面的刻度有 </a:t>
            </a:r>
            <a:r>
              <a:rPr lang="en-US" altLang="zh-TW" baseline="0" dirty="0"/>
              <a:t>0, 1, 2, … </a:t>
            </a:r>
            <a:r>
              <a:rPr lang="zh-TW" altLang="en-US" baseline="0" dirty="0"/>
              <a:t>之外，以及比零度還低的 </a:t>
            </a:r>
            <a:r>
              <a:rPr lang="en-US" altLang="zh-TW" baseline="0" dirty="0"/>
              <a:t>-1, -2 , … </a:t>
            </a:r>
            <a:r>
              <a:rPr lang="zh-TW" altLang="en-US" baseline="0" dirty="0"/>
              <a:t>等</a:t>
            </a: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這部分我們稱為正數，也就是比 </a:t>
            </a:r>
            <a:r>
              <a:rPr lang="en-US" altLang="zh-TW" baseline="0" dirty="0"/>
              <a:t>0 </a:t>
            </a:r>
            <a:r>
              <a:rPr lang="zh-TW" altLang="en-US" baseline="0" dirty="0"/>
              <a:t>還大的數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比 </a:t>
            </a:r>
            <a:r>
              <a:rPr lang="en-US" altLang="zh-TW" baseline="0" dirty="0"/>
              <a:t>0 </a:t>
            </a:r>
            <a:r>
              <a:rPr lang="zh-TW" altLang="en-US" baseline="0" dirty="0"/>
              <a:t>還小的數，稱為負數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例如 </a:t>
            </a:r>
            <a:r>
              <a:rPr lang="en-US" altLang="zh-TW" baseline="0" dirty="0"/>
              <a:t>-3</a:t>
            </a:r>
            <a:r>
              <a:rPr lang="zh-TW" altLang="en-US" baseline="0" dirty="0"/>
              <a:t>，數學上會用「</a:t>
            </a:r>
            <a:r>
              <a:rPr lang="en-US" altLang="zh-TW" baseline="0" dirty="0"/>
              <a:t>-</a:t>
            </a:r>
            <a:r>
              <a:rPr lang="zh-TW" altLang="en-US" baseline="0" dirty="0"/>
              <a:t>」來表示</a:t>
            </a: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相較於「</a:t>
            </a:r>
            <a:r>
              <a:rPr lang="en-US" altLang="zh-TW" baseline="0" dirty="0"/>
              <a:t>-</a:t>
            </a:r>
            <a:r>
              <a:rPr lang="zh-TW" altLang="en-US" baseline="0" dirty="0"/>
              <a:t>」號，正數的會用符號「</a:t>
            </a:r>
            <a:r>
              <a:rPr lang="en-US" altLang="zh-TW" baseline="0" dirty="0"/>
              <a:t>+</a:t>
            </a:r>
            <a:r>
              <a:rPr lang="zh-TW" altLang="en-US" baseline="0" dirty="0"/>
              <a:t>」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只是不寫的時候並不會混淆，因此我們通常會省略正號的部分。</a:t>
            </a: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很明顯的，在這樣的定義下，</a:t>
            </a:r>
            <a:r>
              <a:rPr lang="en-US" altLang="zh-TW" baseline="0" dirty="0"/>
              <a:t>0 </a:t>
            </a:r>
            <a:r>
              <a:rPr lang="zh-TW" altLang="en-US" baseline="0" dirty="0"/>
              <a:t>不是正數，也不是負數。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另外，比 </a:t>
            </a:r>
            <a:r>
              <a:rPr lang="en-US" altLang="zh-TW" baseline="0" dirty="0"/>
              <a:t>0 </a:t>
            </a:r>
            <a:r>
              <a:rPr lang="zh-TW" altLang="en-US" baseline="0" dirty="0"/>
              <a:t>大、小有著相對或相反的概念，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例如 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若海平面之上為正、海平面之下就是負數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75274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 baseline="0" dirty="0">
                <a:solidFill>
                  <a:srgbClr val="FFFF00"/>
                </a:solidFill>
              </a:rPr>
              <a:t>在正數中除了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r>
              <a:rPr kumimoji="0" lang="en-US" altLang="zh-TW" baseline="0" dirty="0">
                <a:solidFill>
                  <a:srgbClr val="FFFF00"/>
                </a:solidFill>
              </a:rPr>
              <a:t>2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r>
              <a:rPr kumimoji="0" lang="en-US" altLang="zh-TW" baseline="0" dirty="0">
                <a:solidFill>
                  <a:srgbClr val="FFFF00"/>
                </a:solidFill>
              </a:rPr>
              <a:t>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這類的整數之外，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en-US" altLang="zh-TW" baseline="0" dirty="0">
                <a:solidFill>
                  <a:srgbClr val="FFFF00"/>
                </a:solidFill>
              </a:rPr>
              <a:t>[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動畫</a:t>
            </a:r>
            <a:r>
              <a:rPr kumimoji="0" lang="en-US" altLang="zh-TW" baseline="0" dirty="0">
                <a:solidFill>
                  <a:srgbClr val="FFFF00"/>
                </a:solidFill>
              </a:rPr>
              <a:t>]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我們知道還有 </a:t>
            </a:r>
            <a:r>
              <a:rPr kumimoji="0" lang="en-US" altLang="zh-TW" baseline="0" dirty="0">
                <a:solidFill>
                  <a:srgbClr val="FFFF00"/>
                </a:solidFill>
              </a:rPr>
              <a:t>0.1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0.2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0.3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這類的小數，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或是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</a:t>
            </a:r>
            <a:r>
              <a:rPr kumimoji="0" lang="zh-TW" altLang="en-US" baseline="0" dirty="0">
                <a:solidFill>
                  <a:srgbClr val="FFFF00"/>
                </a:solidFill>
              </a:rPr>
              <a:t> 分之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分之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這類的分數，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en-US" altLang="zh-TW" baseline="0" dirty="0">
                <a:solidFill>
                  <a:srgbClr val="FFFF00"/>
                </a:solidFill>
              </a:rPr>
              <a:t>[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動畫</a:t>
            </a:r>
            <a:r>
              <a:rPr kumimoji="0" lang="en-US" altLang="zh-TW" baseline="0" dirty="0">
                <a:solidFill>
                  <a:srgbClr val="FFFF00"/>
                </a:solidFill>
              </a:rPr>
              <a:t>]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因此，我們可以將正數分為正整數、正小數以及正分數，其中正整數因為是最自然的數，又稱自然數。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相同的 </a:t>
            </a:r>
            <a:r>
              <a:rPr kumimoji="0" lang="en-US" altLang="zh-TW" baseline="0" dirty="0">
                <a:solidFill>
                  <a:srgbClr val="FFFF00"/>
                </a:solidFill>
              </a:rPr>
              <a:t>[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動畫</a:t>
            </a:r>
            <a:r>
              <a:rPr kumimoji="0" lang="en-US" altLang="zh-TW" baseline="0" dirty="0">
                <a:solidFill>
                  <a:srgbClr val="FFFF00"/>
                </a:solidFill>
              </a:rPr>
              <a:t>]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，負數也可以分為 負整數、負小數以及負分數。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[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動畫</a:t>
            </a:r>
            <a:r>
              <a:rPr kumimoji="0" lang="en-US" altLang="zh-TW" baseline="0" dirty="0">
                <a:solidFill>
                  <a:srgbClr val="FFFF00"/>
                </a:solidFill>
              </a:rPr>
              <a:t>]</a:t>
            </a:r>
            <a:r>
              <a:rPr kumimoji="0" lang="zh-TW" altLang="en-US" baseline="0" dirty="0">
                <a:solidFill>
                  <a:srgbClr val="FFFF00"/>
                </a:solidFill>
              </a:rPr>
              <a:t> 我們將正整數、負整數 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0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合稱為整數。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6442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aseline="0" dirty="0"/>
              <a:t>我們都有用過直尺的經驗，在直尺上，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如果我們定義一個單位長度，譬如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公分，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這樣的話，我們就可以標出 譬如說 </a:t>
            </a:r>
            <a:r>
              <a:rPr kumimoji="0" lang="en-US" altLang="zh-TW" baseline="0" dirty="0">
                <a:solidFill>
                  <a:srgbClr val="FFFF00"/>
                </a:solidFill>
              </a:rPr>
              <a:t>4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公分的位置。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同樣的，可以在一條直線 </a:t>
            </a:r>
            <a:r>
              <a:rPr kumimoji="0" lang="en-US" altLang="zh-TW" baseline="0" dirty="0">
                <a:solidFill>
                  <a:srgbClr val="FFFF00"/>
                </a:solidFill>
              </a:rPr>
              <a:t>[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動畫</a:t>
            </a:r>
            <a:r>
              <a:rPr kumimoji="0" lang="en-US" altLang="zh-TW" baseline="0" dirty="0">
                <a:solidFill>
                  <a:srgbClr val="FFFF00"/>
                </a:solidFill>
              </a:rPr>
              <a:t>]</a:t>
            </a:r>
            <a:r>
              <a:rPr kumimoji="0" lang="zh-TW" altLang="en-US" baseline="0" dirty="0">
                <a:solidFill>
                  <a:srgbClr val="FFFF00"/>
                </a:solidFill>
              </a:rPr>
              <a:t> 上標出一個參考點</a:t>
            </a:r>
            <a:r>
              <a:rPr kumimoji="0" lang="en-US" altLang="zh-TW" baseline="0" dirty="0">
                <a:solidFill>
                  <a:srgbClr val="FFFF00"/>
                </a:solidFill>
              </a:rPr>
              <a:t> [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動畫</a:t>
            </a:r>
            <a:r>
              <a:rPr kumimoji="0" lang="en-US" altLang="zh-TW" baseline="0" dirty="0">
                <a:solidFill>
                  <a:srgbClr val="FFFF00"/>
                </a:solidFill>
              </a:rPr>
              <a:t>]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，稱為原點</a:t>
            </a:r>
            <a:r>
              <a:rPr kumimoji="0" lang="en-US" altLang="zh-TW" baseline="0" dirty="0">
                <a:solidFill>
                  <a:srgbClr val="FFFF00"/>
                </a:solidFill>
              </a:rPr>
              <a:t>[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動畫</a:t>
            </a:r>
            <a:r>
              <a:rPr kumimoji="0" lang="en-US" altLang="zh-TW" baseline="0" dirty="0">
                <a:solidFill>
                  <a:srgbClr val="FFFF00"/>
                </a:solidFill>
              </a:rPr>
              <a:t>]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然後往右邊選取一段長度稱為單位長 </a:t>
            </a:r>
            <a:r>
              <a:rPr kumimoji="0" lang="en-US" altLang="zh-TW" baseline="0" dirty="0">
                <a:solidFill>
                  <a:srgbClr val="FFFF00"/>
                </a:solidFill>
              </a:rPr>
              <a:t>[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動畫</a:t>
            </a:r>
            <a:r>
              <a:rPr kumimoji="0" lang="en-US" altLang="zh-TW" baseline="0" dirty="0">
                <a:solidFill>
                  <a:srgbClr val="FFFF00"/>
                </a:solidFill>
              </a:rPr>
              <a:t>]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這個單位長是可以自己決定的，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有了單位長，就可以往右邊在這條直線上標出代表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3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4 [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動畫</a:t>
            </a:r>
            <a:r>
              <a:rPr kumimoji="0" lang="en-US" altLang="zh-TW" baseline="0" dirty="0">
                <a:solidFill>
                  <a:srgbClr val="FFFF00"/>
                </a:solidFill>
              </a:rPr>
              <a:t>]</a:t>
            </a:r>
            <a:r>
              <a:rPr kumimoji="0" lang="zh-TW" altLang="en-US" baseline="0" dirty="0">
                <a:solidFill>
                  <a:srgbClr val="FFFF00"/>
                </a:solidFill>
              </a:rPr>
              <a:t> 這些整數的點，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而因為往右邊是正數，我們會在這條直線的右端加上箭頭，表示向右為正向</a:t>
            </a:r>
            <a:r>
              <a:rPr kumimoji="0" lang="en-US" altLang="zh-TW" baseline="0" dirty="0">
                <a:solidFill>
                  <a:srgbClr val="FFFF00"/>
                </a:solidFill>
              </a:rPr>
              <a:t>[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動畫</a:t>
            </a:r>
            <a:r>
              <a:rPr kumimoji="0" lang="en-US" altLang="zh-TW" baseline="0" dirty="0">
                <a:solidFill>
                  <a:srgbClr val="FFFF00"/>
                </a:solidFill>
              </a:rPr>
              <a:t>]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相對的，向左就是負數，也就是原點左邊一個單位長可以標出代表 </a:t>
            </a:r>
            <a:r>
              <a:rPr kumimoji="0" lang="en-US" altLang="zh-TW" baseline="0" dirty="0">
                <a:solidFill>
                  <a:srgbClr val="FFFF00"/>
                </a:solidFill>
              </a:rPr>
              <a:t>-1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的位置 </a:t>
            </a:r>
            <a:r>
              <a:rPr kumimoji="0" lang="en-US" altLang="zh-TW" baseline="0" dirty="0">
                <a:solidFill>
                  <a:srgbClr val="FFFF00"/>
                </a:solidFill>
              </a:rPr>
              <a:t>[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動畫</a:t>
            </a:r>
            <a:r>
              <a:rPr kumimoji="0" lang="en-US" altLang="zh-TW" baseline="0" dirty="0">
                <a:solidFill>
                  <a:srgbClr val="FFFF00"/>
                </a:solidFill>
              </a:rPr>
              <a:t>]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原點左邊兩個單位長可以標出代表 </a:t>
            </a:r>
            <a:r>
              <a:rPr kumimoji="0" lang="en-US" altLang="zh-TW" baseline="0" dirty="0">
                <a:solidFill>
                  <a:srgbClr val="FFFF00"/>
                </a:solidFill>
              </a:rPr>
              <a:t>-2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的位置 </a:t>
            </a:r>
            <a:r>
              <a:rPr kumimoji="0" lang="en-US" altLang="zh-TW" baseline="0" dirty="0">
                <a:solidFill>
                  <a:srgbClr val="FFFF00"/>
                </a:solidFill>
              </a:rPr>
              <a:t>[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動畫</a:t>
            </a:r>
            <a:r>
              <a:rPr kumimoji="0" lang="en-US" altLang="zh-TW" baseline="0" dirty="0">
                <a:solidFill>
                  <a:srgbClr val="FFFF00"/>
                </a:solidFill>
              </a:rPr>
              <a:t>]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，依此類推 </a:t>
            </a:r>
            <a:r>
              <a:rPr kumimoji="0" lang="en-US" altLang="zh-TW" baseline="0" dirty="0">
                <a:solidFill>
                  <a:srgbClr val="FFFF00"/>
                </a:solidFill>
              </a:rPr>
              <a:t>[-3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、</a:t>
            </a:r>
            <a:r>
              <a:rPr kumimoji="0" lang="en-US" altLang="zh-TW" baseline="0" dirty="0">
                <a:solidFill>
                  <a:srgbClr val="FFFF00"/>
                </a:solidFill>
              </a:rPr>
              <a:t>-4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動畫</a:t>
            </a:r>
            <a:r>
              <a:rPr kumimoji="0" lang="en-US" altLang="zh-TW" baseline="0" dirty="0">
                <a:solidFill>
                  <a:srgbClr val="FFFF00"/>
                </a:solidFill>
              </a:rPr>
              <a:t>]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這樣藉由單位長我們就可以標示出所以代表整數的點，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將兩個整數之間細分就可以標示小數和分數 </a:t>
            </a:r>
            <a:r>
              <a:rPr kumimoji="0" lang="en-US" altLang="zh-TW" baseline="0" dirty="0">
                <a:solidFill>
                  <a:srgbClr val="FFFF00"/>
                </a:solidFill>
              </a:rPr>
              <a:t>[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動畫</a:t>
            </a:r>
            <a:r>
              <a:rPr kumimoji="0" lang="en-US" altLang="zh-TW" baseline="0" dirty="0">
                <a:solidFill>
                  <a:srgbClr val="FFFF00"/>
                </a:solidFill>
              </a:rPr>
              <a:t>]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，例如這一點表示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 1/3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這樣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在數線上的每一個點都對應到一個數，這個數稱為點的座標 </a:t>
            </a:r>
            <a:r>
              <a:rPr kumimoji="0" lang="en-US" altLang="zh-TW" baseline="0" dirty="0">
                <a:solidFill>
                  <a:srgbClr val="FFFF00"/>
                </a:solidFill>
              </a:rPr>
              <a:t>[</a:t>
            </a:r>
            <a:r>
              <a:rPr kumimoji="0" lang="zh-TW" altLang="en-US" baseline="0" dirty="0">
                <a:solidFill>
                  <a:srgbClr val="FFFF00"/>
                </a:solidFill>
              </a:rPr>
              <a:t>講解 </a:t>
            </a:r>
            <a:r>
              <a:rPr kumimoji="0" lang="en-US" altLang="zh-TW" baseline="0" dirty="0">
                <a:solidFill>
                  <a:srgbClr val="FFFF00"/>
                </a:solidFill>
              </a:rPr>
              <a:t>A(-3)]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反過來，每一個數都可以在數線上找到代表它的點 </a:t>
            </a:r>
            <a:r>
              <a:rPr kumimoji="0" lang="en-US" altLang="zh-TW" baseline="0" dirty="0">
                <a:solidFill>
                  <a:srgbClr val="FFFF00"/>
                </a:solidFill>
              </a:rPr>
              <a:t>[</a:t>
            </a:r>
            <a:r>
              <a:rPr kumimoji="0" lang="zh-TW" altLang="en-US" baseline="0" dirty="0">
                <a:solidFill>
                  <a:srgbClr val="FFFF00"/>
                </a:solidFill>
              </a:rPr>
              <a:t>例如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 1/3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就是這點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en-US" altLang="zh-TW" baseline="0" dirty="0">
                <a:solidFill>
                  <a:srgbClr val="FFFF00"/>
                </a:solidFill>
              </a:rPr>
              <a:t>]</a:t>
            </a: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98662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 baseline="0" dirty="0">
                <a:solidFill>
                  <a:srgbClr val="FFFF00"/>
                </a:solidFill>
              </a:rPr>
              <a:t>由正負數的定義，很自然的 負數 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r>
              <a:rPr kumimoji="0" lang="en-US" altLang="zh-TW" baseline="0" dirty="0">
                <a:solidFill>
                  <a:srgbClr val="FFFF00"/>
                </a:solidFill>
              </a:rPr>
              <a:t>0 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正數，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在數線時學過，每一個數在數線上都對應一個點，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所以很直覺的可以看到在數線上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越右邊的點所代表的數越大 </a:t>
            </a:r>
            <a:r>
              <a:rPr kumimoji="0" lang="en-US" altLang="zh-TW" baseline="0" dirty="0">
                <a:solidFill>
                  <a:srgbClr val="FFFF00"/>
                </a:solidFill>
              </a:rPr>
              <a:t>[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]</a:t>
            </a: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反之，越左邊的點所代表的數越小 </a:t>
            </a:r>
            <a:r>
              <a:rPr kumimoji="0" lang="en-US" altLang="zh-TW" baseline="0" dirty="0">
                <a:solidFill>
                  <a:srgbClr val="FFFF00"/>
                </a:solidFill>
              </a:rPr>
              <a:t>[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]</a:t>
            </a: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98662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zh-TW" altLang="en-US" baseline="0" dirty="0"/>
              <a:t>相反數是什麼呢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顧名思義，相反的兩個數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例如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-2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在數線上這兩點手畫標示</a:t>
            </a:r>
            <a:r>
              <a:rPr lang="en-US" altLang="zh-TW" baseline="0" dirty="0"/>
              <a:t>&gt;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一個正、一個負，性質符號相反，數字部分相同，就稱為相反數</a:t>
            </a: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如果從距離的角度來看，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-2 </a:t>
            </a:r>
            <a:r>
              <a:rPr lang="zh-TW" altLang="en-US" baseline="0" dirty="0"/>
              <a:t>和原點都距離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個單位，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>
              <a:defRPr/>
            </a:pPr>
            <a:r>
              <a:rPr lang="zh-TW" altLang="en-US" baseline="0" dirty="0"/>
              <a:t>所以課本上用與原點距離相等的兩個數來定義相反數。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>
              <a:defRPr/>
            </a:pPr>
            <a:r>
              <a:rPr lang="zh-TW" altLang="en-US" baseline="0" dirty="0"/>
              <a:t>嚴格來講並不是嚴謹的數學定義</a:t>
            </a:r>
            <a:r>
              <a:rPr lang="zh-TW" altLang="en-US" i="0" baseline="0" dirty="0"/>
              <a:t>喔</a:t>
            </a:r>
            <a:r>
              <a:rPr lang="zh-TW" altLang="en-US" i="1" baseline="0" dirty="0"/>
              <a:t>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只是剛好可以用數線的距離來解釋相反數而已。</a:t>
            </a: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r>
              <a:rPr lang="en-US" altLang="zh-TW" baseline="0" dirty="0"/>
              <a:t>0</a:t>
            </a:r>
            <a:r>
              <a:rPr lang="zh-TW" altLang="en-US" baseline="0" dirty="0"/>
              <a:t> 有沒有相反數呢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從定義來看似乎沒有，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但是特別的規定，</a:t>
            </a:r>
            <a:r>
              <a:rPr lang="en-US" altLang="zh-TW" baseline="0" dirty="0"/>
              <a:t>0 </a:t>
            </a:r>
            <a:r>
              <a:rPr lang="zh-TW" altLang="en-US" baseline="0" dirty="0"/>
              <a:t>的相反數就是 </a:t>
            </a:r>
            <a:r>
              <a:rPr lang="en-US" altLang="zh-TW" baseline="0" dirty="0"/>
              <a:t>0 </a:t>
            </a:r>
            <a:r>
              <a:rPr lang="zh-TW" altLang="en-US" baseline="0" dirty="0"/>
              <a:t>喔。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如果我們用 </a:t>
            </a:r>
            <a:r>
              <a:rPr lang="en-US" altLang="zh-TW" baseline="0" dirty="0"/>
              <a:t>a </a:t>
            </a:r>
            <a:r>
              <a:rPr lang="zh-TW" altLang="en-US" baseline="0" dirty="0"/>
              <a:t>來表示任意一個數字，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那麼 </a:t>
            </a:r>
            <a:r>
              <a:rPr lang="en-US" altLang="zh-TW" baseline="0" dirty="0"/>
              <a:t>a </a:t>
            </a:r>
            <a:r>
              <a:rPr lang="zh-TW" altLang="en-US" baseline="0" dirty="0"/>
              <a:t>的相反數怎麼表示呢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很自然的想，就是用 </a:t>
            </a:r>
            <a:r>
              <a:rPr lang="en-US" altLang="zh-TW" baseline="0" dirty="0"/>
              <a:t>–a </a:t>
            </a:r>
            <a:r>
              <a:rPr lang="zh-TW" altLang="en-US" baseline="0" dirty="0"/>
              <a:t>來表示，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也就是說 </a:t>
            </a:r>
            <a:r>
              <a:rPr lang="en-US" altLang="zh-TW" baseline="0" dirty="0"/>
              <a:t>–a </a:t>
            </a:r>
            <a:r>
              <a:rPr lang="zh-TW" altLang="en-US" baseline="0" dirty="0"/>
              <a:t>的相反數就可用 </a:t>
            </a:r>
            <a:r>
              <a:rPr lang="en-US" altLang="zh-TW" baseline="0" dirty="0"/>
              <a:t>–(-a) </a:t>
            </a:r>
            <a:r>
              <a:rPr lang="zh-TW" altLang="en-US" baseline="0" dirty="0"/>
              <a:t>來表示，</a:t>
            </a:r>
            <a:br>
              <a:rPr lang="en-US" altLang="zh-TW" baseline="0" dirty="0"/>
            </a:br>
            <a:r>
              <a:rPr lang="zh-TW" altLang="en-US" baseline="0" dirty="0"/>
              <a:t>因為每個數的相反數只會有一個，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也就是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。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第 </a:t>
            </a:r>
            <a:r>
              <a:rPr lang="en-US" altLang="zh-TW" baseline="0" dirty="0"/>
              <a:t>3 </a:t>
            </a:r>
            <a:r>
              <a:rPr lang="zh-TW" altLang="en-US" baseline="0" dirty="0"/>
              <a:t>點 的 </a:t>
            </a:r>
            <a:r>
              <a:rPr lang="en-US" altLang="zh-TW" baseline="0" dirty="0"/>
              <a:t>–a </a:t>
            </a:r>
            <a:r>
              <a:rPr lang="zh-TW" altLang="en-US" baseline="0" dirty="0"/>
              <a:t>要強調就是第 </a:t>
            </a:r>
            <a:r>
              <a:rPr lang="en-US" altLang="zh-TW" baseline="0" dirty="0"/>
              <a:t>2 </a:t>
            </a:r>
            <a:r>
              <a:rPr lang="zh-TW" altLang="en-US" baseline="0" dirty="0"/>
              <a:t>點的 </a:t>
            </a:r>
            <a:r>
              <a:rPr lang="en-US" altLang="zh-TW" baseline="0" dirty="0"/>
              <a:t>a </a:t>
            </a:r>
            <a:r>
              <a:rPr lang="zh-TW" altLang="en-US" baseline="0" dirty="0"/>
              <a:t>的角色，在 </a:t>
            </a:r>
            <a:r>
              <a:rPr lang="en-US" altLang="zh-TW" baseline="0" dirty="0"/>
              <a:t>–a </a:t>
            </a:r>
            <a:r>
              <a:rPr lang="zh-TW" altLang="en-US" baseline="0" dirty="0"/>
              <a:t>下畫底線再拉箭頭</a:t>
            </a:r>
            <a:r>
              <a:rPr lang="en-US" altLang="zh-TW" baseline="0" dirty="0"/>
              <a:t>&gt;</a:t>
            </a:r>
          </a:p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7116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zh-TW" altLang="en-US" baseline="0" dirty="0"/>
              <a:t>什麼是絕對值呢</a:t>
            </a:r>
            <a:r>
              <a:rPr lang="en-US" altLang="zh-TW" baseline="0" dirty="0"/>
              <a:t>?</a:t>
            </a:r>
          </a:p>
          <a:p>
            <a:pPr>
              <a:defRPr/>
            </a:pPr>
            <a:r>
              <a:rPr lang="zh-TW" altLang="en-US" baseline="0" dirty="0"/>
              <a:t> </a:t>
            </a:r>
            <a:r>
              <a:rPr lang="en-US" altLang="zh-TW" baseline="0" dirty="0"/>
              <a:t>a </a:t>
            </a:r>
            <a:r>
              <a:rPr lang="zh-TW" altLang="en-US" baseline="0" dirty="0"/>
              <a:t>的絕對值就是去掉性質符號，只留下數字的部分，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例如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手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</a:t>
            </a:r>
            <a:r>
              <a:rPr lang="en-US" altLang="zh-TW" baseline="0" dirty="0"/>
              <a:t>-3 </a:t>
            </a:r>
            <a:r>
              <a:rPr lang="zh-TW" altLang="en-US" baseline="0" dirty="0"/>
              <a:t>的絕對值 就是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 、</a:t>
            </a:r>
            <a:r>
              <a:rPr lang="en-US" altLang="zh-TW" baseline="0" dirty="0"/>
              <a:t>3 </a:t>
            </a:r>
            <a:r>
              <a:rPr lang="zh-TW" altLang="en-US" baseline="0" dirty="0"/>
              <a:t>的絕對值 就等於 </a:t>
            </a:r>
            <a:r>
              <a:rPr lang="en-US" altLang="zh-TW" baseline="0" dirty="0"/>
              <a:t>3</a:t>
            </a:r>
            <a:r>
              <a:rPr lang="zh-TW" altLang="en-US" baseline="0" dirty="0"/>
              <a:t>，</a:t>
            </a:r>
            <a:r>
              <a:rPr lang="en-US" altLang="zh-TW" baseline="0" dirty="0"/>
              <a:t>0 </a:t>
            </a:r>
            <a:r>
              <a:rPr lang="zh-TW" altLang="en-US" baseline="0" dirty="0"/>
              <a:t>的絕對值等於 </a:t>
            </a:r>
            <a:r>
              <a:rPr lang="en-US" altLang="zh-TW" baseline="0" dirty="0"/>
              <a:t>0</a:t>
            </a:r>
            <a:br>
              <a:rPr lang="en-US" altLang="zh-TW" baseline="0" dirty="0"/>
            </a:br>
            <a:r>
              <a:rPr lang="zh-TW" altLang="en-US" baseline="0" dirty="0"/>
              <a:t>這也是絕對所表示的意義，不管是正數、負數，還是 </a:t>
            </a:r>
            <a:r>
              <a:rPr lang="en-US" altLang="zh-TW" baseline="0" dirty="0"/>
              <a:t>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最後都只剩下正數或 </a:t>
            </a:r>
            <a:r>
              <a:rPr lang="en-US" altLang="zh-TW" baseline="0" dirty="0"/>
              <a:t>0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 </a:t>
            </a:r>
            <a:r>
              <a:rPr lang="zh-TW" altLang="en-US" baseline="0" dirty="0"/>
              <a:t>手寫 </a:t>
            </a:r>
            <a:r>
              <a:rPr lang="en-US" altLang="zh-TW" baseline="0" dirty="0"/>
              <a:t>&gt;=0 &gt;</a:t>
            </a:r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在數線上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>
              <a:defRPr/>
            </a:pPr>
            <a:r>
              <a:rPr lang="zh-TW" altLang="en-US" baseline="0" dirty="0"/>
              <a:t>因為 </a:t>
            </a:r>
            <a:r>
              <a:rPr lang="en-US" altLang="zh-TW" baseline="0" dirty="0"/>
              <a:t>-3 </a:t>
            </a:r>
            <a:r>
              <a:rPr lang="zh-TW" altLang="en-US" baseline="0" dirty="0"/>
              <a:t>和原點的距離就等於 </a:t>
            </a:r>
            <a:r>
              <a:rPr lang="en-US" altLang="zh-TW" baseline="0" dirty="0"/>
              <a:t>3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，也就是 絕對值 </a:t>
            </a:r>
            <a:r>
              <a:rPr lang="en-US" altLang="zh-TW" baseline="0" dirty="0"/>
              <a:t>|</a:t>
            </a:r>
            <a:r>
              <a:rPr lang="zh-TW" altLang="en-US" baseline="0" dirty="0"/>
              <a:t> </a:t>
            </a:r>
            <a:r>
              <a:rPr lang="en-US" altLang="zh-TW" baseline="0" dirty="0"/>
              <a:t>-3 |</a:t>
            </a:r>
            <a:r>
              <a:rPr lang="zh-TW" altLang="en-US" baseline="0" dirty="0"/>
              <a:t> 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手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這就是為什麼課本和原點的距離來定義絕對值，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但數學上真正的定義其實和距離無關，只是去掉性質符號而已。</a:t>
            </a: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所以 我們可以利用定義歸納出，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第一個，相反數的絕對值會相等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第二個，當 絕對值 內是正數，值就是這個數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當絕對值內是零，值就是 </a:t>
            </a:r>
            <a:r>
              <a:rPr lang="en-US" altLang="zh-TW" baseline="0" dirty="0"/>
              <a:t>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當絕對值內是負數，值要加個負號，讓他變正數</a:t>
            </a: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69273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zh-TW" altLang="en-US" baseline="0" dirty="0"/>
              <a:t>這個單元定義了比 </a:t>
            </a:r>
            <a:r>
              <a:rPr lang="en-US" altLang="zh-TW" baseline="0" dirty="0"/>
              <a:t>0 </a:t>
            </a:r>
            <a:r>
              <a:rPr lang="zh-TW" altLang="en-US" baseline="0" dirty="0"/>
              <a:t>大的數稱為正數、比 </a:t>
            </a:r>
            <a:r>
              <a:rPr lang="en-US" altLang="zh-TW" baseline="0" dirty="0"/>
              <a:t>0 </a:t>
            </a:r>
            <a:r>
              <a:rPr lang="zh-TW" altLang="en-US" baseline="0" dirty="0"/>
              <a:t>小的數稱為負數，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將正整數、負整數和 </a:t>
            </a:r>
            <a:r>
              <a:rPr lang="en-US" altLang="zh-TW" baseline="0" dirty="0"/>
              <a:t>0 </a:t>
            </a:r>
            <a:r>
              <a:rPr lang="zh-TW" altLang="en-US" baseline="0" dirty="0"/>
              <a:t>合稱整數，</a:t>
            </a: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然後在直線上給出原點、正向、單位長這三要素就可以畫出數線，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而在數線上越右邊的點代表的數越大，</a:t>
            </a: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所謂的相反數就是性質符號相反的數。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也是在數線上和原點距離相等的兩數，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規定 </a:t>
            </a:r>
            <a:r>
              <a:rPr lang="en-US" altLang="zh-TW" baseline="0" dirty="0"/>
              <a:t>0 </a:t>
            </a:r>
            <a:r>
              <a:rPr lang="zh-TW" altLang="en-US" baseline="0" dirty="0"/>
              <a:t>的相反數就是自己。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從定義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而很容易發現 </a:t>
            </a:r>
            <a:r>
              <a:rPr lang="en-US" altLang="zh-TW" baseline="0" dirty="0"/>
              <a:t>– (- a ) = a </a:t>
            </a:r>
            <a:r>
              <a:rPr lang="zh-TW" altLang="en-US" baseline="0" dirty="0"/>
              <a:t>這個負負得正的關係。</a:t>
            </a: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絕對值就是將性質符號去掉後的值，所以一定不會是負的，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在數線上就是點和原點的距離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從例子中可以發現 絕對值內如果是負數，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拿出來要加個負號讓他變成正的。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9909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16000"/>
          </a:xfrm>
          <a:solidFill>
            <a:srgbClr val="F8F8F8"/>
          </a:solidFill>
          <a:ln>
            <a:noFill/>
          </a:ln>
          <a:effectLst/>
        </p:spPr>
        <p:txBody>
          <a:bodyPr>
            <a:normAutofit/>
          </a:bodyPr>
          <a:lstStyle>
            <a:lvl1pPr algn="ctr">
              <a:defRPr sz="48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1016000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2023/7/13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customXml" Target="../ink/ink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oleObject" Target="../embeddings/oleObject1.bin"/><Relationship Id="rId7" Type="http://schemas.openxmlformats.org/officeDocument/2006/relationships/customXml" Target="../ink/ink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: 圓角 2">
            <a:extLst>
              <a:ext uri="{FF2B5EF4-FFF2-40B4-BE49-F238E27FC236}">
                <a16:creationId xmlns:a16="http://schemas.microsoft.com/office/drawing/2014/main" id="{9DD428AC-B5F4-1CF7-11C6-99C356E69D84}"/>
              </a:ext>
            </a:extLst>
          </p:cNvPr>
          <p:cNvSpPr/>
          <p:nvPr/>
        </p:nvSpPr>
        <p:spPr>
          <a:xfrm>
            <a:off x="5871991" y="1520328"/>
            <a:ext cx="451691" cy="37898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正數與負數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7247672" y="2230207"/>
            <a:ext cx="2601410" cy="562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2800" b="1" dirty="0">
                <a:ea typeface="微軟正黑體" panose="020B0604030504040204" pitchFamily="34" charset="-120"/>
              </a:rPr>
              <a:t>正數</a:t>
            </a:r>
            <a:r>
              <a:rPr lang="zh-TW" altLang="en-US" sz="2400" dirty="0">
                <a:ea typeface="微軟正黑體" panose="020B0604030504040204" pitchFamily="34" charset="-120"/>
              </a:rPr>
              <a:t>  </a:t>
            </a:r>
            <a:r>
              <a:rPr lang="en-US" altLang="zh-TW" sz="2000" dirty="0"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ea typeface="微軟正黑體" panose="020B0604030504040204" pitchFamily="34" charset="-120"/>
              </a:rPr>
              <a:t>比 </a:t>
            </a:r>
            <a:r>
              <a:rPr lang="en-US" altLang="zh-TW" sz="2000" b="1" dirty="0">
                <a:ea typeface="微軟正黑體" panose="020B0604030504040204" pitchFamily="34" charset="-120"/>
              </a:rPr>
              <a:t>0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大的數</a:t>
            </a:r>
            <a:r>
              <a:rPr lang="en-US" altLang="zh-TW" sz="2000" dirty="0">
                <a:ea typeface="微軟正黑體" panose="020B0604030504040204" pitchFamily="34" charset="-120"/>
              </a:rPr>
              <a:t>)</a:t>
            </a:r>
            <a:endParaRPr lang="en-US" altLang="zh-TW" sz="2400" dirty="0">
              <a:ea typeface="微軟正黑體" panose="020B0604030504040204" pitchFamily="34" charset="-120"/>
            </a:endParaRPr>
          </a:p>
        </p:txBody>
      </p:sp>
      <p:sp>
        <p:nvSpPr>
          <p:cNvPr id="8" name="右大括弧 7">
            <a:extLst>
              <a:ext uri="{FF2B5EF4-FFF2-40B4-BE49-F238E27FC236}">
                <a16:creationId xmlns:a16="http://schemas.microsoft.com/office/drawing/2014/main" id="{F5C487E7-F239-491B-40F7-2C4A655BD8DF}"/>
              </a:ext>
            </a:extLst>
          </p:cNvPr>
          <p:cNvSpPr/>
          <p:nvPr/>
        </p:nvSpPr>
        <p:spPr>
          <a:xfrm>
            <a:off x="6900261" y="1773716"/>
            <a:ext cx="353505" cy="1510001"/>
          </a:xfrm>
          <a:prstGeom prst="rightBrace">
            <a:avLst>
              <a:gd name="adj1" fmla="val 64401"/>
              <a:gd name="adj2" fmla="val 50000"/>
            </a:avLst>
          </a:prstGeom>
          <a:ln w="28575">
            <a:solidFill>
              <a:srgbClr val="FF6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89D97B89-CB9E-B033-3A66-2248D49D32C4}"/>
              </a:ext>
            </a:extLst>
          </p:cNvPr>
          <p:cNvSpPr txBox="1"/>
          <p:nvPr/>
        </p:nvSpPr>
        <p:spPr>
          <a:xfrm>
            <a:off x="7247194" y="3923593"/>
            <a:ext cx="2965444" cy="562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2800" b="1" dirty="0">
                <a:ea typeface="微軟正黑體" panose="020B0604030504040204" pitchFamily="34" charset="-120"/>
              </a:rPr>
              <a:t>負數</a:t>
            </a:r>
            <a:r>
              <a:rPr lang="zh-TW" altLang="en-US" sz="2400" dirty="0">
                <a:ea typeface="微軟正黑體" panose="020B0604030504040204" pitchFamily="34" charset="-120"/>
              </a:rPr>
              <a:t>  </a:t>
            </a:r>
            <a:r>
              <a:rPr lang="en-US" altLang="zh-TW" sz="2000" dirty="0"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ea typeface="微軟正黑體" panose="020B0604030504040204" pitchFamily="34" charset="-120"/>
              </a:rPr>
              <a:t>比 </a:t>
            </a:r>
            <a:r>
              <a:rPr lang="en-US" altLang="zh-TW" sz="2000" b="1" dirty="0">
                <a:ea typeface="微軟正黑體" panose="020B0604030504040204" pitchFamily="34" charset="-120"/>
              </a:rPr>
              <a:t>0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小的數</a:t>
            </a:r>
            <a:r>
              <a:rPr lang="en-US" altLang="zh-TW" sz="2000" dirty="0">
                <a:ea typeface="微軟正黑體" panose="020B0604030504040204" pitchFamily="34" charset="-120"/>
              </a:rPr>
              <a:t>)</a:t>
            </a:r>
            <a:endParaRPr lang="en-US" altLang="zh-TW" sz="2400" dirty="0">
              <a:ea typeface="微軟正黑體" panose="020B0604030504040204" pitchFamily="34" charset="-120"/>
            </a:endParaRPr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57C34090-FDA8-6B45-4164-ED71D614636B}"/>
              </a:ext>
            </a:extLst>
          </p:cNvPr>
          <p:cNvSpPr txBox="1"/>
          <p:nvPr/>
        </p:nvSpPr>
        <p:spPr>
          <a:xfrm>
            <a:off x="6456711" y="3240202"/>
            <a:ext cx="3605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b="1" dirty="0"/>
              <a:t>0</a:t>
            </a:r>
            <a:endParaRPr lang="zh-TW" altLang="en-US" sz="2000" b="1" dirty="0"/>
          </a:p>
        </p:txBody>
      </p:sp>
      <p:sp>
        <p:nvSpPr>
          <p:cNvPr id="46" name="文字方塊 45">
            <a:extLst>
              <a:ext uri="{FF2B5EF4-FFF2-40B4-BE49-F238E27FC236}">
                <a16:creationId xmlns:a16="http://schemas.microsoft.com/office/drawing/2014/main" id="{1CFD6329-EEEE-F1A2-FC81-2D86F5C3070D}"/>
              </a:ext>
            </a:extLst>
          </p:cNvPr>
          <p:cNvSpPr txBox="1"/>
          <p:nvPr/>
        </p:nvSpPr>
        <p:spPr>
          <a:xfrm>
            <a:off x="5488478" y="1431979"/>
            <a:ext cx="7287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b="1" baseline="40000" dirty="0">
                <a:latin typeface="+mj-lt"/>
              </a:rPr>
              <a:t>o</a:t>
            </a:r>
            <a:r>
              <a:rPr lang="en-US" altLang="zh-TW" sz="1600" b="1" dirty="0"/>
              <a:t>C</a:t>
            </a:r>
            <a:endParaRPr lang="zh-TW" altLang="en-US" sz="1600" b="1" dirty="0"/>
          </a:p>
        </p:txBody>
      </p:sp>
      <p:sp>
        <p:nvSpPr>
          <p:cNvPr id="47" name="文字方塊 46">
            <a:extLst>
              <a:ext uri="{FF2B5EF4-FFF2-40B4-BE49-F238E27FC236}">
                <a16:creationId xmlns:a16="http://schemas.microsoft.com/office/drawing/2014/main" id="{B60741C4-3C80-1D6F-4E72-D704C7CA53BF}"/>
              </a:ext>
            </a:extLst>
          </p:cNvPr>
          <p:cNvSpPr txBox="1"/>
          <p:nvPr/>
        </p:nvSpPr>
        <p:spPr>
          <a:xfrm>
            <a:off x="6302353" y="3565353"/>
            <a:ext cx="533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b="1" dirty="0"/>
              <a:t>–1</a:t>
            </a:r>
            <a:endParaRPr lang="zh-TW" altLang="en-US" sz="2000" b="1" dirty="0"/>
          </a:p>
        </p:txBody>
      </p:sp>
      <p:sp>
        <p:nvSpPr>
          <p:cNvPr id="48" name="文字方塊 47">
            <a:extLst>
              <a:ext uri="{FF2B5EF4-FFF2-40B4-BE49-F238E27FC236}">
                <a16:creationId xmlns:a16="http://schemas.microsoft.com/office/drawing/2014/main" id="{C607893C-BA1E-BB00-6AAD-4E4F34B49FAE}"/>
              </a:ext>
            </a:extLst>
          </p:cNvPr>
          <p:cNvSpPr txBox="1"/>
          <p:nvPr/>
        </p:nvSpPr>
        <p:spPr>
          <a:xfrm>
            <a:off x="6311423" y="3903702"/>
            <a:ext cx="5074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b="1" dirty="0"/>
              <a:t>–2</a:t>
            </a:r>
            <a:endParaRPr lang="zh-TW" altLang="en-US" sz="2000" b="1" dirty="0"/>
          </a:p>
        </p:txBody>
      </p:sp>
      <p:sp>
        <p:nvSpPr>
          <p:cNvPr id="49" name="文字方塊 48">
            <a:extLst>
              <a:ext uri="{FF2B5EF4-FFF2-40B4-BE49-F238E27FC236}">
                <a16:creationId xmlns:a16="http://schemas.microsoft.com/office/drawing/2014/main" id="{70D3761F-B91A-2FD4-B98F-476952AF1329}"/>
              </a:ext>
            </a:extLst>
          </p:cNvPr>
          <p:cNvSpPr txBox="1"/>
          <p:nvPr/>
        </p:nvSpPr>
        <p:spPr>
          <a:xfrm>
            <a:off x="6298611" y="4233530"/>
            <a:ext cx="5196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b="1" dirty="0"/>
              <a:t>–3</a:t>
            </a:r>
            <a:endParaRPr lang="zh-TW" altLang="en-US" sz="2000" b="1" dirty="0"/>
          </a:p>
        </p:txBody>
      </p: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97A125EB-6937-1502-BC9A-5A3F1C2AE4CE}"/>
              </a:ext>
            </a:extLst>
          </p:cNvPr>
          <p:cNvSpPr txBox="1"/>
          <p:nvPr/>
        </p:nvSpPr>
        <p:spPr>
          <a:xfrm>
            <a:off x="6446300" y="2912382"/>
            <a:ext cx="3903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b="1" dirty="0"/>
              <a:t>1</a:t>
            </a:r>
            <a:endParaRPr lang="zh-TW" altLang="en-US" sz="2000" b="1" dirty="0"/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763890A1-7112-6160-AFB4-3FCEC8A5B168}"/>
              </a:ext>
            </a:extLst>
          </p:cNvPr>
          <p:cNvSpPr txBox="1"/>
          <p:nvPr/>
        </p:nvSpPr>
        <p:spPr>
          <a:xfrm>
            <a:off x="6474527" y="2583067"/>
            <a:ext cx="3227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b="1" dirty="0"/>
              <a:t>2</a:t>
            </a:r>
            <a:endParaRPr lang="zh-TW" altLang="en-US" sz="2000" b="1" dirty="0"/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C5892D7B-3E33-5FF4-9325-24529809BA8A}"/>
              </a:ext>
            </a:extLst>
          </p:cNvPr>
          <p:cNvSpPr txBox="1"/>
          <p:nvPr/>
        </p:nvSpPr>
        <p:spPr>
          <a:xfrm>
            <a:off x="6417389" y="2251812"/>
            <a:ext cx="446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b="1" dirty="0"/>
              <a:t>3</a:t>
            </a:r>
            <a:endParaRPr lang="zh-TW" altLang="en-US" sz="2000" b="1" dirty="0"/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78B6935E-258A-185A-2B6A-BC1C6F685BBB}"/>
              </a:ext>
            </a:extLst>
          </p:cNvPr>
          <p:cNvSpPr/>
          <p:nvPr/>
        </p:nvSpPr>
        <p:spPr>
          <a:xfrm>
            <a:off x="6055026" y="1764869"/>
            <a:ext cx="99769" cy="3180113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2700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EC90E99F-0679-A2AD-3FA8-E40E72959EE3}"/>
              </a:ext>
            </a:extLst>
          </p:cNvPr>
          <p:cNvSpPr/>
          <p:nvPr/>
        </p:nvSpPr>
        <p:spPr>
          <a:xfrm>
            <a:off x="6054896" y="3796151"/>
            <a:ext cx="99614" cy="1185687"/>
          </a:xfrm>
          <a:prstGeom prst="roundRect">
            <a:avLst/>
          </a:prstGeom>
          <a:solidFill>
            <a:srgbClr val="3399FF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橢圓 11">
            <a:extLst>
              <a:ext uri="{FF2B5EF4-FFF2-40B4-BE49-F238E27FC236}">
                <a16:creationId xmlns:a16="http://schemas.microsoft.com/office/drawing/2014/main" id="{4F0DE65D-37BF-D94C-2FB5-302BCB5462E0}"/>
              </a:ext>
            </a:extLst>
          </p:cNvPr>
          <p:cNvSpPr/>
          <p:nvPr/>
        </p:nvSpPr>
        <p:spPr>
          <a:xfrm rot="16200000">
            <a:off x="5983804" y="4907754"/>
            <a:ext cx="229425" cy="234723"/>
          </a:xfrm>
          <a:prstGeom prst="ellipse">
            <a:avLst/>
          </a:prstGeom>
          <a:solidFill>
            <a:srgbClr val="3399FF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cxnSp>
        <p:nvCxnSpPr>
          <p:cNvPr id="74" name="直線接點 73">
            <a:extLst>
              <a:ext uri="{FF2B5EF4-FFF2-40B4-BE49-F238E27FC236}">
                <a16:creationId xmlns:a16="http://schemas.microsoft.com/office/drawing/2014/main" id="{EF450BF4-3720-692A-9FE8-894083360083}"/>
              </a:ext>
            </a:extLst>
          </p:cNvPr>
          <p:cNvCxnSpPr>
            <a:cxnSpLocks/>
          </p:cNvCxnSpPr>
          <p:nvPr/>
        </p:nvCxnSpPr>
        <p:spPr>
          <a:xfrm>
            <a:off x="6244156" y="4465598"/>
            <a:ext cx="76589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接點 75">
            <a:extLst>
              <a:ext uri="{FF2B5EF4-FFF2-40B4-BE49-F238E27FC236}">
                <a16:creationId xmlns:a16="http://schemas.microsoft.com/office/drawing/2014/main" id="{6B2EE2DA-54CC-60C8-76F0-90DE6E226548}"/>
              </a:ext>
            </a:extLst>
          </p:cNvPr>
          <p:cNvCxnSpPr>
            <a:cxnSpLocks/>
          </p:cNvCxnSpPr>
          <p:nvPr/>
        </p:nvCxnSpPr>
        <p:spPr>
          <a:xfrm>
            <a:off x="6243638" y="4799818"/>
            <a:ext cx="762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群組 3">
            <a:extLst>
              <a:ext uri="{FF2B5EF4-FFF2-40B4-BE49-F238E27FC236}">
                <a16:creationId xmlns:a16="http://schemas.microsoft.com/office/drawing/2014/main" id="{410607A4-46BE-16B4-AB45-2A1319C3EA54}"/>
              </a:ext>
            </a:extLst>
          </p:cNvPr>
          <p:cNvGrpSpPr/>
          <p:nvPr/>
        </p:nvGrpSpPr>
        <p:grpSpPr>
          <a:xfrm>
            <a:off x="10552688" y="5267996"/>
            <a:ext cx="1101791" cy="1279843"/>
            <a:chOff x="1869017" y="1582737"/>
            <a:chExt cx="1745150" cy="2027171"/>
          </a:xfrm>
        </p:grpSpPr>
        <p:pic>
          <p:nvPicPr>
            <p:cNvPr id="5" name="圖片 4">
              <a:extLst>
                <a:ext uri="{FF2B5EF4-FFF2-40B4-BE49-F238E27FC236}">
                  <a16:creationId xmlns:a16="http://schemas.microsoft.com/office/drawing/2014/main" id="{71E9BF89-D13E-9784-D5F3-184324E2797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84387" y="1582737"/>
              <a:ext cx="1419225" cy="847725"/>
            </a:xfrm>
            <a:prstGeom prst="rect">
              <a:avLst/>
            </a:prstGeom>
          </p:spPr>
        </p:pic>
        <p:pic>
          <p:nvPicPr>
            <p:cNvPr id="9" name="圖片 8">
              <a:extLst>
                <a:ext uri="{FF2B5EF4-FFF2-40B4-BE49-F238E27FC236}">
                  <a16:creationId xmlns:a16="http://schemas.microsoft.com/office/drawing/2014/main" id="{BDC17F95-C06B-671C-CE04-DAC09F4F8B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69017" y="2457450"/>
              <a:ext cx="1745150" cy="1152458"/>
            </a:xfrm>
            <a:prstGeom prst="rect">
              <a:avLst/>
            </a:prstGeom>
          </p:spPr>
        </p:pic>
      </p:grpSp>
      <p:sp>
        <p:nvSpPr>
          <p:cNvPr id="22" name="矩形: 圓角 21">
            <a:extLst>
              <a:ext uri="{FF2B5EF4-FFF2-40B4-BE49-F238E27FC236}">
                <a16:creationId xmlns:a16="http://schemas.microsoft.com/office/drawing/2014/main" id="{36732949-647B-3953-8EF8-464FE22DCE30}"/>
              </a:ext>
            </a:extLst>
          </p:cNvPr>
          <p:cNvSpPr/>
          <p:nvPr/>
        </p:nvSpPr>
        <p:spPr>
          <a:xfrm>
            <a:off x="10083637" y="4522875"/>
            <a:ext cx="2006374" cy="507600"/>
          </a:xfrm>
          <a:prstGeom prst="roundRect">
            <a:avLst>
              <a:gd name="adj" fmla="val 15000"/>
            </a:avLst>
          </a:prstGeom>
          <a:solidFill>
            <a:schemeClr val="bg1">
              <a:lumMod val="65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相對或相反</a:t>
            </a:r>
          </a:p>
        </p:txBody>
      </p: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id="{8CDCF96D-91E6-F627-A2C5-51D2A067932B}"/>
              </a:ext>
            </a:extLst>
          </p:cNvPr>
          <p:cNvCxnSpPr>
            <a:cxnSpLocks/>
          </p:cNvCxnSpPr>
          <p:nvPr/>
        </p:nvCxnSpPr>
        <p:spPr>
          <a:xfrm>
            <a:off x="6242050" y="4135398"/>
            <a:ext cx="81869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id="{CE9516F1-9086-2BBE-54F3-FFBFBAB33761}"/>
              </a:ext>
            </a:extLst>
          </p:cNvPr>
          <p:cNvCxnSpPr>
            <a:cxnSpLocks/>
          </p:cNvCxnSpPr>
          <p:nvPr/>
        </p:nvCxnSpPr>
        <p:spPr>
          <a:xfrm>
            <a:off x="6244155" y="3798848"/>
            <a:ext cx="76589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>
            <a:extLst>
              <a:ext uri="{FF2B5EF4-FFF2-40B4-BE49-F238E27FC236}">
                <a16:creationId xmlns:a16="http://schemas.microsoft.com/office/drawing/2014/main" id="{1D1C410C-2D29-5E03-FEAD-FCFE2BBCC669}"/>
              </a:ext>
            </a:extLst>
          </p:cNvPr>
          <p:cNvCxnSpPr>
            <a:cxnSpLocks/>
          </p:cNvCxnSpPr>
          <p:nvPr/>
        </p:nvCxnSpPr>
        <p:spPr>
          <a:xfrm>
            <a:off x="6243638" y="3138448"/>
            <a:ext cx="80281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接點 31">
            <a:extLst>
              <a:ext uri="{FF2B5EF4-FFF2-40B4-BE49-F238E27FC236}">
                <a16:creationId xmlns:a16="http://schemas.microsoft.com/office/drawing/2014/main" id="{658BAE11-0E57-72A7-CFAA-E812EFBDD17D}"/>
              </a:ext>
            </a:extLst>
          </p:cNvPr>
          <p:cNvCxnSpPr>
            <a:cxnSpLocks/>
          </p:cNvCxnSpPr>
          <p:nvPr/>
        </p:nvCxnSpPr>
        <p:spPr>
          <a:xfrm>
            <a:off x="6244155" y="2801898"/>
            <a:ext cx="76589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>
            <a:extLst>
              <a:ext uri="{FF2B5EF4-FFF2-40B4-BE49-F238E27FC236}">
                <a16:creationId xmlns:a16="http://schemas.microsoft.com/office/drawing/2014/main" id="{4451A803-03E5-4FCF-2B6A-72CB9234AA20}"/>
              </a:ext>
            </a:extLst>
          </p:cNvPr>
          <p:cNvCxnSpPr>
            <a:cxnSpLocks/>
          </p:cNvCxnSpPr>
          <p:nvPr/>
        </p:nvCxnSpPr>
        <p:spPr>
          <a:xfrm>
            <a:off x="6240463" y="2471698"/>
            <a:ext cx="86631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>
            <a:extLst>
              <a:ext uri="{FF2B5EF4-FFF2-40B4-BE49-F238E27FC236}">
                <a16:creationId xmlns:a16="http://schemas.microsoft.com/office/drawing/2014/main" id="{834ABDFD-71D1-7475-1238-E4CA9D48A653}"/>
              </a:ext>
            </a:extLst>
          </p:cNvPr>
          <p:cNvCxnSpPr>
            <a:cxnSpLocks/>
          </p:cNvCxnSpPr>
          <p:nvPr/>
        </p:nvCxnSpPr>
        <p:spPr>
          <a:xfrm>
            <a:off x="6244155" y="2135148"/>
            <a:ext cx="76589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>
            <a:extLst>
              <a:ext uri="{FF2B5EF4-FFF2-40B4-BE49-F238E27FC236}">
                <a16:creationId xmlns:a16="http://schemas.microsoft.com/office/drawing/2014/main" id="{C68A4051-7FAC-9AF9-BA77-DDA5C87B6913}"/>
              </a:ext>
            </a:extLst>
          </p:cNvPr>
          <p:cNvCxnSpPr>
            <a:cxnSpLocks/>
          </p:cNvCxnSpPr>
          <p:nvPr/>
        </p:nvCxnSpPr>
        <p:spPr>
          <a:xfrm>
            <a:off x="6240463" y="1804948"/>
            <a:ext cx="86631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A4535E19-F221-23AE-5CA7-254550D4525F}"/>
              </a:ext>
            </a:extLst>
          </p:cNvPr>
          <p:cNvSpPr txBox="1"/>
          <p:nvPr/>
        </p:nvSpPr>
        <p:spPr>
          <a:xfrm>
            <a:off x="6404536" y="1911003"/>
            <a:ext cx="446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b="1" dirty="0"/>
              <a:t>4</a:t>
            </a:r>
            <a:endParaRPr lang="zh-TW" altLang="en-US" sz="2000" b="1" dirty="0"/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2AC08DBE-C14A-AE04-B031-6275FED83F62}"/>
              </a:ext>
            </a:extLst>
          </p:cNvPr>
          <p:cNvSpPr txBox="1"/>
          <p:nvPr/>
        </p:nvSpPr>
        <p:spPr>
          <a:xfrm>
            <a:off x="6413716" y="1556627"/>
            <a:ext cx="446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b="1" dirty="0"/>
              <a:t>5</a:t>
            </a:r>
            <a:endParaRPr lang="zh-TW" altLang="en-US" sz="2000" b="1" dirty="0"/>
          </a:p>
        </p:txBody>
      </p:sp>
      <p:sp>
        <p:nvSpPr>
          <p:cNvPr id="41" name="右大括弧 40">
            <a:extLst>
              <a:ext uri="{FF2B5EF4-FFF2-40B4-BE49-F238E27FC236}">
                <a16:creationId xmlns:a16="http://schemas.microsoft.com/office/drawing/2014/main" id="{0C917EB9-3D68-4E38-01B5-579BCF14B148}"/>
              </a:ext>
            </a:extLst>
          </p:cNvPr>
          <p:cNvSpPr/>
          <p:nvPr/>
        </p:nvSpPr>
        <p:spPr>
          <a:xfrm>
            <a:off x="6900974" y="3651250"/>
            <a:ext cx="354960" cy="1141087"/>
          </a:xfrm>
          <a:prstGeom prst="rightBrace">
            <a:avLst>
              <a:gd name="adj1" fmla="val 46512"/>
              <a:gd name="adj2" fmla="val 50000"/>
            </a:avLst>
          </a:prstGeom>
          <a:ln w="28575">
            <a:solidFill>
              <a:srgbClr val="FF6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E22451A4-447F-F2F4-0CC1-71950BE7B6BB}"/>
              </a:ext>
            </a:extLst>
          </p:cNvPr>
          <p:cNvSpPr txBox="1"/>
          <p:nvPr/>
        </p:nvSpPr>
        <p:spPr>
          <a:xfrm>
            <a:off x="6298008" y="4569856"/>
            <a:ext cx="5196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b="1" dirty="0"/>
              <a:t>–4</a:t>
            </a:r>
            <a:endParaRPr lang="zh-TW" altLang="en-US" sz="2000" b="1" dirty="0"/>
          </a:p>
        </p:txBody>
      </p:sp>
      <p:cxnSp>
        <p:nvCxnSpPr>
          <p:cNvPr id="73" name="直線接點 72">
            <a:extLst>
              <a:ext uri="{FF2B5EF4-FFF2-40B4-BE49-F238E27FC236}">
                <a16:creationId xmlns:a16="http://schemas.microsoft.com/office/drawing/2014/main" id="{BEF6F370-B092-F26F-D0F2-AEAAF6A1AF9F}"/>
              </a:ext>
            </a:extLst>
          </p:cNvPr>
          <p:cNvCxnSpPr>
            <a:cxnSpLocks/>
          </p:cNvCxnSpPr>
          <p:nvPr/>
        </p:nvCxnSpPr>
        <p:spPr>
          <a:xfrm>
            <a:off x="6244146" y="3468648"/>
            <a:ext cx="76589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" name="筆跡 5">
                <a:extLst>
                  <a:ext uri="{FF2B5EF4-FFF2-40B4-BE49-F238E27FC236}">
                    <a16:creationId xmlns:a16="http://schemas.microsoft.com/office/drawing/2014/main" id="{0BEA38DD-6C7F-F37C-9146-1C5D2C9F286A}"/>
                  </a:ext>
                </a:extLst>
              </p14:cNvPr>
              <p14:cNvContentPartPr/>
              <p14:nvPr/>
            </p14:nvContentPartPr>
            <p14:xfrm>
              <a:off x="6425280" y="1767960"/>
              <a:ext cx="4171320" cy="4460400"/>
            </p14:xfrm>
          </p:contentPart>
        </mc:Choice>
        <mc:Fallback>
          <p:pic>
            <p:nvPicPr>
              <p:cNvPr id="6" name="筆跡 5">
                <a:extLst>
                  <a:ext uri="{FF2B5EF4-FFF2-40B4-BE49-F238E27FC236}">
                    <a16:creationId xmlns:a16="http://schemas.microsoft.com/office/drawing/2014/main" id="{0BEA38DD-6C7F-F37C-9146-1C5D2C9F286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415920" y="1758600"/>
                <a:ext cx="4190040" cy="4479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807515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8" grpId="0" animBg="1"/>
      <p:bldP spid="10" grpId="0"/>
      <p:bldP spid="22" grpId="0" animBg="1"/>
      <p:bldP spid="4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數的分類</a:t>
            </a:r>
          </a:p>
        </p:txBody>
      </p:sp>
      <p:sp>
        <p:nvSpPr>
          <p:cNvPr id="15" name="Text Box 470"/>
          <p:cNvSpPr txBox="1">
            <a:spLocks noChangeArrowheads="1"/>
          </p:cNvSpPr>
          <p:nvPr/>
        </p:nvSpPr>
        <p:spPr bwMode="auto">
          <a:xfrm>
            <a:off x="0" y="2170711"/>
            <a:ext cx="11282289" cy="1091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sz="4000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 </a:t>
            </a:r>
            <a:r>
              <a:rPr lang="en-US" altLang="zh-TW" sz="4000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…</a:t>
            </a:r>
            <a:r>
              <a:rPr lang="zh-TW" altLang="en-US" sz="4000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，</a:t>
            </a:r>
            <a:r>
              <a:rPr lang="en-US" altLang="zh-TW" sz="4000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–3</a:t>
            </a:r>
            <a:r>
              <a:rPr lang="zh-TW" altLang="en-US" sz="4000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，</a:t>
            </a:r>
            <a:r>
              <a:rPr lang="en-US" altLang="zh-TW" sz="4000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–2</a:t>
            </a:r>
            <a:r>
              <a:rPr lang="zh-TW" altLang="en-US" sz="4000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，</a:t>
            </a:r>
            <a:r>
              <a:rPr lang="en-US" altLang="zh-TW" sz="4000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–1</a:t>
            </a:r>
            <a:r>
              <a:rPr lang="zh-TW" altLang="en-US" sz="4000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，</a:t>
            </a:r>
            <a:r>
              <a:rPr lang="en-US" altLang="zh-TW" sz="5400" b="1" dirty="0">
                <a:solidFill>
                  <a:srgbClr val="FF6000"/>
                </a:solidFill>
                <a:latin typeface="Times New Roman" panose="02020603050405020304" pitchFamily="18" charset="0"/>
                <a:ea typeface="全真中黑體" panose="02010609000101010101" pitchFamily="49" charset="-120"/>
              </a:rPr>
              <a:t>0</a:t>
            </a:r>
            <a:r>
              <a:rPr lang="zh-TW" altLang="en-US" sz="4000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，</a:t>
            </a:r>
            <a:r>
              <a:rPr lang="en-US" altLang="zh-TW" sz="4000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1</a:t>
            </a:r>
            <a:r>
              <a:rPr lang="zh-TW" altLang="en-US" sz="4000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，</a:t>
            </a:r>
            <a:r>
              <a:rPr lang="en-US" altLang="zh-TW" sz="4000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2</a:t>
            </a:r>
            <a:r>
              <a:rPr lang="zh-TW" altLang="en-US" sz="4000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，</a:t>
            </a:r>
            <a:r>
              <a:rPr lang="en-US" altLang="zh-TW" sz="4000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3</a:t>
            </a:r>
            <a:r>
              <a:rPr lang="zh-TW" altLang="en-US" sz="4000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，</a:t>
            </a:r>
            <a:r>
              <a:rPr lang="en-US" altLang="zh-TW" sz="4000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…</a:t>
            </a:r>
            <a:endParaRPr lang="en-US" altLang="zh-TW" sz="4000" b="1" dirty="0">
              <a:latin typeface="Times New Roman" panose="02020603050405020304" pitchFamily="18" charset="0"/>
              <a:ea typeface="全真中黑體" panose="02010609000101010101" pitchFamily="49" charset="-120"/>
            </a:endParaRPr>
          </a:p>
        </p:txBody>
      </p:sp>
      <p:cxnSp>
        <p:nvCxnSpPr>
          <p:cNvPr id="3" name="直線單箭頭接點 2"/>
          <p:cNvCxnSpPr>
            <a:cxnSpLocks/>
          </p:cNvCxnSpPr>
          <p:nvPr/>
        </p:nvCxnSpPr>
        <p:spPr>
          <a:xfrm>
            <a:off x="6175716" y="3523065"/>
            <a:ext cx="2367393" cy="0"/>
          </a:xfrm>
          <a:prstGeom prst="straightConnector1">
            <a:avLst/>
          </a:prstGeom>
          <a:ln w="28575">
            <a:solidFill>
              <a:srgbClr val="FF6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橢圓 3"/>
          <p:cNvSpPr/>
          <p:nvPr/>
        </p:nvSpPr>
        <p:spPr>
          <a:xfrm>
            <a:off x="6011592" y="3438660"/>
            <a:ext cx="168812" cy="168812"/>
          </a:xfrm>
          <a:prstGeom prst="ellipse">
            <a:avLst/>
          </a:prstGeom>
          <a:noFill/>
          <a:ln w="28575">
            <a:solidFill>
              <a:srgbClr val="FF6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6" name="直線單箭頭接點 15"/>
          <p:cNvCxnSpPr>
            <a:cxnSpLocks/>
          </p:cNvCxnSpPr>
          <p:nvPr/>
        </p:nvCxnSpPr>
        <p:spPr>
          <a:xfrm>
            <a:off x="3670663" y="3520720"/>
            <a:ext cx="2333896" cy="0"/>
          </a:xfrm>
          <a:prstGeom prst="straightConnector1">
            <a:avLst/>
          </a:prstGeom>
          <a:ln w="28575">
            <a:solidFill>
              <a:srgbClr val="FF6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Box 470"/>
          <p:cNvSpPr txBox="1">
            <a:spLocks noChangeArrowheads="1"/>
          </p:cNvSpPr>
          <p:nvPr/>
        </p:nvSpPr>
        <p:spPr bwMode="auto">
          <a:xfrm>
            <a:off x="7851545" y="3557568"/>
            <a:ext cx="1031204" cy="5678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sz="28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正數</a:t>
            </a:r>
            <a:endParaRPr lang="en-US" altLang="zh-TW" sz="2800" b="1" dirty="0">
              <a:solidFill>
                <a:srgbClr val="FF6000"/>
              </a:solidFill>
              <a:ea typeface="微軟正黑體" panose="020B0604030504040204" pitchFamily="34" charset="-120"/>
            </a:endParaRPr>
          </a:p>
        </p:txBody>
      </p:sp>
      <p:sp>
        <p:nvSpPr>
          <p:cNvPr id="18" name="Text Box 470"/>
          <p:cNvSpPr txBox="1">
            <a:spLocks noChangeArrowheads="1"/>
          </p:cNvSpPr>
          <p:nvPr/>
        </p:nvSpPr>
        <p:spPr bwMode="auto">
          <a:xfrm>
            <a:off x="3318389" y="3528627"/>
            <a:ext cx="1031204" cy="564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sz="28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負數</a:t>
            </a:r>
            <a:endParaRPr lang="en-US" altLang="zh-TW" sz="2800" b="1" dirty="0">
              <a:solidFill>
                <a:srgbClr val="FF6000"/>
              </a:solidFill>
              <a:ea typeface="微軟正黑體" panose="020B0604030504040204" pitchFamily="34" charset="-120"/>
            </a:endParaRPr>
          </a:p>
        </p:txBody>
      </p:sp>
      <p:grpSp>
        <p:nvGrpSpPr>
          <p:cNvPr id="28" name="群組 27"/>
          <p:cNvGrpSpPr/>
          <p:nvPr/>
        </p:nvGrpSpPr>
        <p:grpSpPr>
          <a:xfrm>
            <a:off x="5990492" y="1443758"/>
            <a:ext cx="6201508" cy="1010163"/>
            <a:chOff x="5990492" y="1929985"/>
            <a:chExt cx="6201508" cy="1010163"/>
          </a:xfrm>
        </p:grpSpPr>
        <p:sp>
          <p:nvSpPr>
            <p:cNvPr id="8" name="手繪多邊形 7"/>
            <p:cNvSpPr/>
            <p:nvPr/>
          </p:nvSpPr>
          <p:spPr>
            <a:xfrm>
              <a:off x="6096000" y="2711939"/>
              <a:ext cx="422031" cy="228209"/>
            </a:xfrm>
            <a:custGeom>
              <a:avLst/>
              <a:gdLst>
                <a:gd name="connsiteX0" fmla="*/ 0 w 422031"/>
                <a:gd name="connsiteY0" fmla="*/ 3126 h 228209"/>
                <a:gd name="connsiteX1" fmla="*/ 253218 w 422031"/>
                <a:gd name="connsiteY1" fmla="*/ 31261 h 228209"/>
                <a:gd name="connsiteX2" fmla="*/ 422031 w 422031"/>
                <a:gd name="connsiteY2" fmla="*/ 228209 h 228209"/>
                <a:gd name="connsiteX3" fmla="*/ 422031 w 422031"/>
                <a:gd name="connsiteY3" fmla="*/ 228209 h 228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2031" h="228209">
                  <a:moveTo>
                    <a:pt x="0" y="3126"/>
                  </a:moveTo>
                  <a:cubicBezTo>
                    <a:pt x="91440" y="-1564"/>
                    <a:pt x="182880" y="-6253"/>
                    <a:pt x="253218" y="31261"/>
                  </a:cubicBezTo>
                  <a:cubicBezTo>
                    <a:pt x="323556" y="68775"/>
                    <a:pt x="422031" y="228209"/>
                    <a:pt x="422031" y="228209"/>
                  </a:cubicBezTo>
                  <a:lnTo>
                    <a:pt x="422031" y="228209"/>
                  </a:lnTo>
                </a:path>
              </a:pathLst>
            </a:custGeom>
            <a:noFill/>
            <a:ln w="12700"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手繪多邊形 8"/>
            <p:cNvSpPr/>
            <p:nvPr/>
          </p:nvSpPr>
          <p:spPr>
            <a:xfrm>
              <a:off x="6513342" y="2686929"/>
              <a:ext cx="886264" cy="239151"/>
            </a:xfrm>
            <a:custGeom>
              <a:avLst/>
              <a:gdLst>
                <a:gd name="connsiteX0" fmla="*/ 0 w 886264"/>
                <a:gd name="connsiteY0" fmla="*/ 239151 h 239151"/>
                <a:gd name="connsiteX1" fmla="*/ 239150 w 886264"/>
                <a:gd name="connsiteY1" fmla="*/ 56271 h 239151"/>
                <a:gd name="connsiteX2" fmla="*/ 886264 w 886264"/>
                <a:gd name="connsiteY2" fmla="*/ 0 h 239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86264" h="239151">
                  <a:moveTo>
                    <a:pt x="0" y="239151"/>
                  </a:moveTo>
                  <a:cubicBezTo>
                    <a:pt x="45719" y="167640"/>
                    <a:pt x="91439" y="96129"/>
                    <a:pt x="239150" y="56271"/>
                  </a:cubicBezTo>
                  <a:cubicBezTo>
                    <a:pt x="386861" y="16413"/>
                    <a:pt x="636562" y="8206"/>
                    <a:pt x="886264" y="0"/>
                  </a:cubicBezTo>
                </a:path>
              </a:pathLst>
            </a:custGeom>
            <a:noFill/>
            <a:ln w="12700">
              <a:solidFill>
                <a:schemeClr val="accent1">
                  <a:lumMod val="7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9" name="Text Box 470"/>
            <p:cNvSpPr txBox="1">
              <a:spLocks noChangeArrowheads="1"/>
            </p:cNvSpPr>
            <p:nvPr/>
          </p:nvSpPr>
          <p:spPr bwMode="auto">
            <a:xfrm>
              <a:off x="5990492" y="2120024"/>
              <a:ext cx="6201508" cy="4998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8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0000" tIns="46800" rIns="90000" bIns="4680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TW" sz="24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ea typeface="全真中黑體" panose="02010609000101010101" pitchFamily="49" charset="-120"/>
                </a:rPr>
                <a:t>0.1</a:t>
              </a:r>
              <a:r>
                <a:rPr lang="zh-TW" altLang="en-US" sz="2400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ea typeface="全真中黑體" panose="02010609000101010101" pitchFamily="49" charset="-120"/>
                </a:rPr>
                <a:t>，</a:t>
              </a:r>
              <a:r>
                <a:rPr lang="en-US" altLang="zh-TW" sz="24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ea typeface="全真中黑體" panose="02010609000101010101" pitchFamily="49" charset="-120"/>
                </a:rPr>
                <a:t>0.2</a:t>
              </a:r>
              <a:r>
                <a:rPr lang="zh-TW" altLang="en-US" sz="2400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ea typeface="全真中黑體" panose="02010609000101010101" pitchFamily="49" charset="-120"/>
                </a:rPr>
                <a:t>，</a:t>
              </a:r>
              <a:r>
                <a:rPr lang="en-US" altLang="zh-TW" sz="24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ea typeface="全真中黑體" panose="02010609000101010101" pitchFamily="49" charset="-120"/>
                </a:rPr>
                <a:t>0.3</a:t>
              </a:r>
              <a:r>
                <a:rPr lang="zh-TW" altLang="en-US" sz="2400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ea typeface="全真中黑體" panose="02010609000101010101" pitchFamily="49" charset="-120"/>
                </a:rPr>
                <a:t>，</a:t>
              </a:r>
              <a:r>
                <a:rPr lang="en-US" altLang="zh-TW" sz="2400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ea typeface="全真中黑體" panose="02010609000101010101" pitchFamily="49" charset="-120"/>
                </a:rPr>
                <a:t>…(</a:t>
              </a:r>
              <a:r>
                <a:rPr lang="zh-TW" altLang="en-US" sz="2400" b="1" dirty="0">
                  <a:solidFill>
                    <a:schemeClr val="accent1">
                      <a:lumMod val="7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小數</a:t>
              </a:r>
              <a:r>
                <a:rPr lang="en-US" altLang="zh-TW" sz="2400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ea typeface="全真中黑體" panose="02010609000101010101" pitchFamily="49" charset="-120"/>
                </a:rPr>
                <a:t>)  </a:t>
              </a:r>
              <a:r>
                <a:rPr lang="zh-TW" altLang="en-US" sz="2400" dirty="0">
                  <a:solidFill>
                    <a:schemeClr val="accent1">
                      <a:lumMod val="7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或</a:t>
              </a:r>
              <a:r>
                <a:rPr lang="zh-TW" altLang="en-US" sz="2400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ea typeface="全真中黑體" panose="02010609000101010101" pitchFamily="49" charset="-120"/>
                </a:rPr>
                <a:t>    ，  ，</a:t>
              </a:r>
              <a:r>
                <a:rPr lang="en-US" altLang="zh-TW" sz="2400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ea typeface="全真中黑體" panose="02010609000101010101" pitchFamily="49" charset="-120"/>
                </a:rPr>
                <a:t>…(</a:t>
              </a:r>
              <a:r>
                <a:rPr lang="zh-TW" altLang="en-US" sz="2400" b="1" dirty="0">
                  <a:solidFill>
                    <a:schemeClr val="accent1">
                      <a:lumMod val="7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分數</a:t>
              </a:r>
              <a:r>
                <a:rPr lang="en-US" altLang="zh-TW" sz="2400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ea typeface="全真中黑體" panose="02010609000101010101" pitchFamily="49" charset="-120"/>
                </a:rPr>
                <a:t>)</a:t>
              </a:r>
              <a:endParaRPr lang="en-US" altLang="zh-TW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全真中黑體" panose="02010609000101010101" pitchFamily="49" charset="-120"/>
              </a:endParaRPr>
            </a:p>
          </p:txBody>
        </p:sp>
        <p:graphicFrame>
          <p:nvGraphicFramePr>
            <p:cNvPr id="10" name="物件 9"/>
            <p:cNvGraphicFramePr>
              <a:graphicFrameLocks noChangeAspect="1"/>
            </p:cNvGraphicFramePr>
            <p:nvPr/>
          </p:nvGraphicFramePr>
          <p:xfrm>
            <a:off x="9775874" y="1929985"/>
            <a:ext cx="331333" cy="8835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52280" imgH="406080" progId="Equation.DSMT4">
                    <p:embed/>
                  </p:oleObj>
                </mc:Choice>
                <mc:Fallback>
                  <p:oleObj name="Equation" r:id="rId3" imgW="152280" imgH="406080" progId="Equation.DSMT4">
                    <p:embed/>
                    <p:pic>
                      <p:nvPicPr>
                        <p:cNvPr id="10" name="物件 9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9775874" y="1929985"/>
                          <a:ext cx="331333" cy="88355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" name="物件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06659889"/>
                </p:ext>
              </p:extLst>
            </p:nvPr>
          </p:nvGraphicFramePr>
          <p:xfrm>
            <a:off x="10251829" y="1936106"/>
            <a:ext cx="326937" cy="8718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52280" imgH="406080" progId="Equation.DSMT4">
                    <p:embed/>
                  </p:oleObj>
                </mc:Choice>
                <mc:Fallback>
                  <p:oleObj name="Equation" r:id="rId5" imgW="152280" imgH="406080" progId="Equation.DSMT4">
                    <p:embed/>
                    <p:pic>
                      <p:nvPicPr>
                        <p:cNvPr id="21" name="物件 20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0251829" y="1936106"/>
                          <a:ext cx="326937" cy="87183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6" name="群組 25"/>
          <p:cNvGrpSpPr/>
          <p:nvPr/>
        </p:nvGrpSpPr>
        <p:grpSpPr>
          <a:xfrm>
            <a:off x="1960963" y="4143360"/>
            <a:ext cx="3681046" cy="631714"/>
            <a:chOff x="2527496" y="4669343"/>
            <a:chExt cx="3681046" cy="631714"/>
          </a:xfrm>
        </p:grpSpPr>
        <p:sp>
          <p:nvSpPr>
            <p:cNvPr id="24" name="Text Box 470"/>
            <p:cNvSpPr txBox="1">
              <a:spLocks noChangeArrowheads="1"/>
            </p:cNvSpPr>
            <p:nvPr/>
          </p:nvSpPr>
          <p:spPr bwMode="auto">
            <a:xfrm>
              <a:off x="2527496" y="4802265"/>
              <a:ext cx="3681046" cy="4987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8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0000" tIns="46800" rIns="90000" bIns="4680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sz="2400" dirty="0">
                  <a:ea typeface="微軟正黑體" panose="020B0604030504040204" pitchFamily="34" charset="-120"/>
                </a:rPr>
                <a:t>負分數、負小數、負整數</a:t>
              </a:r>
              <a:endParaRPr lang="en-US" altLang="zh-TW" sz="2400" dirty="0">
                <a:ea typeface="微軟正黑體" panose="020B0604030504040204" pitchFamily="34" charset="-120"/>
              </a:endParaRPr>
            </a:p>
          </p:txBody>
        </p:sp>
        <p:sp>
          <p:nvSpPr>
            <p:cNvPr id="25" name="左大括弧 24"/>
            <p:cNvSpPr/>
            <p:nvPr/>
          </p:nvSpPr>
          <p:spPr>
            <a:xfrm rot="5400000">
              <a:off x="4314496" y="3444888"/>
              <a:ext cx="147145" cy="2596056"/>
            </a:xfrm>
            <a:prstGeom prst="leftBrace">
              <a:avLst>
                <a:gd name="adj1" fmla="val 229285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>
                <a:ea typeface="微軟正黑體" panose="020B0604030504040204" pitchFamily="34" charset="-120"/>
              </a:endParaRPr>
            </a:p>
          </p:txBody>
        </p:sp>
      </p:grpSp>
      <p:sp>
        <p:nvSpPr>
          <p:cNvPr id="29" name="AutoShape 208"/>
          <p:cNvSpPr>
            <a:spLocks noChangeArrowheads="1"/>
          </p:cNvSpPr>
          <p:nvPr/>
        </p:nvSpPr>
        <p:spPr bwMode="auto">
          <a:xfrm>
            <a:off x="3772619" y="5416826"/>
            <a:ext cx="4641916" cy="958182"/>
          </a:xfrm>
          <a:prstGeom prst="roundRect">
            <a:avLst>
              <a:gd name="adj" fmla="val 6958"/>
            </a:avLst>
          </a:prstGeom>
          <a:solidFill>
            <a:srgbClr val="FFFFCC"/>
          </a:solidFill>
          <a:ln w="28575" algn="ctr">
            <a:solidFill>
              <a:srgbClr val="FF6000"/>
            </a:solidFill>
            <a:prstDash val="solid"/>
            <a:round/>
            <a:headEnd/>
            <a:tailEnd/>
          </a:ln>
          <a:effectLst/>
        </p:spPr>
        <p:txBody>
          <a:bodyPr wrap="none" lIns="67500" tIns="35100" rIns="67500" bIns="35100" anchor="ctr"/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正整數、負整數和 </a:t>
            </a:r>
            <a:r>
              <a:rPr lang="en-US" altLang="zh-TW" sz="2400" b="1" dirty="0">
                <a:ea typeface="微軟正黑體" panose="020B0604030504040204" pitchFamily="34" charset="-120"/>
              </a:rPr>
              <a:t>0</a:t>
            </a:r>
            <a:r>
              <a:rPr lang="en-US" altLang="zh-TW" sz="2400" dirty="0"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</a:rPr>
              <a:t>合稱整數</a:t>
            </a:r>
            <a:endParaRPr lang="en-US" altLang="zh-TW" sz="2400" dirty="0">
              <a:ea typeface="微軟正黑體" panose="020B0604030504040204" pitchFamily="34" charset="-120"/>
            </a:endParaRPr>
          </a:p>
        </p:txBody>
      </p:sp>
      <p:grpSp>
        <p:nvGrpSpPr>
          <p:cNvPr id="30" name="群組 29">
            <a:extLst>
              <a:ext uri="{FF2B5EF4-FFF2-40B4-BE49-F238E27FC236}">
                <a16:creationId xmlns:a16="http://schemas.microsoft.com/office/drawing/2014/main" id="{45A3F9A9-F551-399C-0FFB-2D54EA6E936E}"/>
              </a:ext>
            </a:extLst>
          </p:cNvPr>
          <p:cNvGrpSpPr/>
          <p:nvPr/>
        </p:nvGrpSpPr>
        <p:grpSpPr>
          <a:xfrm>
            <a:off x="6528622" y="4139004"/>
            <a:ext cx="3681046" cy="925729"/>
            <a:chOff x="6528622" y="4139004"/>
            <a:chExt cx="3681046" cy="925729"/>
          </a:xfrm>
        </p:grpSpPr>
        <p:sp>
          <p:nvSpPr>
            <p:cNvPr id="22" name="Text Box 470"/>
            <p:cNvSpPr txBox="1">
              <a:spLocks noChangeArrowheads="1"/>
            </p:cNvSpPr>
            <p:nvPr/>
          </p:nvSpPr>
          <p:spPr bwMode="auto">
            <a:xfrm>
              <a:off x="6560234" y="4667059"/>
              <a:ext cx="1029286" cy="3976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8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0000" tIns="46800" rIns="90000" bIns="4680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TW" dirty="0">
                  <a:ea typeface="微軟正黑體" panose="020B0604030504040204" pitchFamily="34" charset="-120"/>
                </a:rPr>
                <a:t>(</a:t>
              </a:r>
              <a:r>
                <a:rPr lang="zh-TW" altLang="en-US" dirty="0">
                  <a:ea typeface="微軟正黑體" panose="020B0604030504040204" pitchFamily="34" charset="-120"/>
                </a:rPr>
                <a:t>自然數</a:t>
              </a:r>
              <a:r>
                <a:rPr lang="en-US" altLang="zh-TW" dirty="0">
                  <a:ea typeface="微軟正黑體" panose="020B0604030504040204" pitchFamily="34" charset="-120"/>
                </a:rPr>
                <a:t>)</a:t>
              </a:r>
            </a:p>
          </p:txBody>
        </p:sp>
        <p:grpSp>
          <p:nvGrpSpPr>
            <p:cNvPr id="2" name="群組 1">
              <a:extLst>
                <a:ext uri="{FF2B5EF4-FFF2-40B4-BE49-F238E27FC236}">
                  <a16:creationId xmlns:a16="http://schemas.microsoft.com/office/drawing/2014/main" id="{EDB412BF-DC51-EE49-E5CC-80906C803996}"/>
                </a:ext>
              </a:extLst>
            </p:cNvPr>
            <p:cNvGrpSpPr/>
            <p:nvPr/>
          </p:nvGrpSpPr>
          <p:grpSpPr>
            <a:xfrm>
              <a:off x="6528622" y="4139004"/>
              <a:ext cx="3681046" cy="631714"/>
              <a:chOff x="2527496" y="4669343"/>
              <a:chExt cx="3681046" cy="631714"/>
            </a:xfrm>
          </p:grpSpPr>
          <p:sp>
            <p:nvSpPr>
              <p:cNvPr id="5" name="Text Box 470">
                <a:extLst>
                  <a:ext uri="{FF2B5EF4-FFF2-40B4-BE49-F238E27FC236}">
                    <a16:creationId xmlns:a16="http://schemas.microsoft.com/office/drawing/2014/main" id="{F5205D1A-B25B-642B-2BFC-724CCE8759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27496" y="4802265"/>
                <a:ext cx="3681046" cy="4987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rgbClr val="008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0000" tIns="46800" rIns="90000" bIns="4680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TW" altLang="en-US" sz="2400" dirty="0">
                    <a:ea typeface="微軟正黑體" panose="020B0604030504040204" pitchFamily="34" charset="-120"/>
                  </a:rPr>
                  <a:t>正整數、正小數、正分數</a:t>
                </a:r>
                <a:endParaRPr lang="en-US" altLang="zh-TW" sz="2400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6" name="左大括弧 5">
                <a:extLst>
                  <a:ext uri="{FF2B5EF4-FFF2-40B4-BE49-F238E27FC236}">
                    <a16:creationId xmlns:a16="http://schemas.microsoft.com/office/drawing/2014/main" id="{45596639-09EB-863A-3933-0031581E46A5}"/>
                  </a:ext>
                </a:extLst>
              </p:cNvPr>
              <p:cNvSpPr/>
              <p:nvPr/>
            </p:nvSpPr>
            <p:spPr>
              <a:xfrm rot="5400000">
                <a:off x="4314496" y="3444888"/>
                <a:ext cx="147145" cy="2596056"/>
              </a:xfrm>
              <a:prstGeom prst="leftBrace">
                <a:avLst>
                  <a:gd name="adj1" fmla="val 229285"/>
                  <a:gd name="adj2" fmla="val 50000"/>
                </a:avLst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TW" altLang="en-US">
                  <a:ea typeface="微軟正黑體" panose="020B0604030504040204" pitchFamily="34" charset="-120"/>
                </a:endParaRPr>
              </a:p>
            </p:txBody>
          </p:sp>
        </p:grpSp>
      </p:grpSp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7" name="筆跡 6">
                <a:extLst>
                  <a:ext uri="{FF2B5EF4-FFF2-40B4-BE49-F238E27FC236}">
                    <a16:creationId xmlns:a16="http://schemas.microsoft.com/office/drawing/2014/main" id="{76C77DB3-5D7A-4D00-A3EA-2775261D7D52}"/>
                  </a:ext>
                </a:extLst>
              </p14:cNvPr>
              <p14:cNvContentPartPr/>
              <p14:nvPr/>
            </p14:nvContentPartPr>
            <p14:xfrm>
              <a:off x="4449960" y="2804760"/>
              <a:ext cx="3616560" cy="3440160"/>
            </p14:xfrm>
          </p:contentPart>
        </mc:Choice>
        <mc:Fallback>
          <p:pic>
            <p:nvPicPr>
              <p:cNvPr id="7" name="筆跡 6">
                <a:extLst>
                  <a:ext uri="{FF2B5EF4-FFF2-40B4-BE49-F238E27FC236}">
                    <a16:creationId xmlns:a16="http://schemas.microsoft.com/office/drawing/2014/main" id="{76C77DB3-5D7A-4D00-A3EA-2775261D7D5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440600" y="2795400"/>
                <a:ext cx="3635280" cy="3458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06813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>
          <a:xfrm>
            <a:off x="0" y="-17228"/>
            <a:ext cx="12192000" cy="1016000"/>
          </a:xfrm>
        </p:spPr>
        <p:txBody>
          <a:bodyPr>
            <a:normAutofit/>
          </a:bodyPr>
          <a:lstStyle/>
          <a:p>
            <a:r>
              <a:rPr lang="zh-TW" altLang="en-US" dirty="0"/>
              <a:t>數線</a:t>
            </a:r>
          </a:p>
        </p:txBody>
      </p:sp>
      <p:cxnSp>
        <p:nvCxnSpPr>
          <p:cNvPr id="5" name="直線單箭頭接點 4"/>
          <p:cNvCxnSpPr/>
          <p:nvPr/>
        </p:nvCxnSpPr>
        <p:spPr>
          <a:xfrm>
            <a:off x="1878146" y="3216599"/>
            <a:ext cx="8412480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/>
        </p:nvCxnSpPr>
        <p:spPr>
          <a:xfrm>
            <a:off x="6097175" y="3033719"/>
            <a:ext cx="0" cy="3376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>
            <a:off x="9486422" y="3101712"/>
            <a:ext cx="0" cy="18288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/>
          <p:cNvCxnSpPr/>
          <p:nvPr/>
        </p:nvCxnSpPr>
        <p:spPr>
          <a:xfrm>
            <a:off x="5252049" y="3101709"/>
            <a:ext cx="0" cy="18288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/>
          <p:cNvCxnSpPr/>
          <p:nvPr/>
        </p:nvCxnSpPr>
        <p:spPr>
          <a:xfrm>
            <a:off x="2520568" y="3099366"/>
            <a:ext cx="0" cy="18288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字方塊 13"/>
          <p:cNvSpPr txBox="1"/>
          <p:nvPr/>
        </p:nvSpPr>
        <p:spPr>
          <a:xfrm>
            <a:off x="5887884" y="3272423"/>
            <a:ext cx="562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b="1" dirty="0">
                <a:solidFill>
                  <a:srgbClr val="FF6000"/>
                </a:solidFill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rPr>
              <a:t>0</a:t>
            </a:r>
            <a:endParaRPr lang="zh-TW" altLang="en-US" sz="3600" b="1" dirty="0">
              <a:solidFill>
                <a:srgbClr val="FF6000"/>
              </a:solidFill>
              <a:latin typeface="Times New Roman" panose="02020603050405020304" pitchFamily="18" charset="0"/>
              <a:ea typeface="全真中黑體" panose="02010609000101010101" pitchFamily="49" charset="-120"/>
              <a:cs typeface="Times New Roman" panose="02020603050405020304" pitchFamily="18" charset="0"/>
            </a:endParaRPr>
          </a:p>
        </p:txBody>
      </p:sp>
      <p:grpSp>
        <p:nvGrpSpPr>
          <p:cNvPr id="95" name="群組 94"/>
          <p:cNvGrpSpPr/>
          <p:nvPr/>
        </p:nvGrpSpPr>
        <p:grpSpPr>
          <a:xfrm>
            <a:off x="6785425" y="3104057"/>
            <a:ext cx="562708" cy="636916"/>
            <a:chOff x="6785425" y="4523099"/>
            <a:chExt cx="562708" cy="636916"/>
          </a:xfrm>
        </p:grpSpPr>
        <p:cxnSp>
          <p:nvCxnSpPr>
            <p:cNvPr id="12" name="直線接點 11"/>
            <p:cNvCxnSpPr/>
            <p:nvPr/>
          </p:nvCxnSpPr>
          <p:spPr>
            <a:xfrm>
              <a:off x="6942515" y="4523099"/>
              <a:ext cx="0" cy="18288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文字方塊 25"/>
            <p:cNvSpPr txBox="1"/>
            <p:nvPr/>
          </p:nvSpPr>
          <p:spPr>
            <a:xfrm>
              <a:off x="6785425" y="4759905"/>
              <a:ext cx="5627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b="1" dirty="0">
                  <a:latin typeface="Times New Roman" panose="02020603050405020304" pitchFamily="18" charset="0"/>
                  <a:ea typeface="全真中黑體" panose="02010609000101010101" pitchFamily="49" charset="-120"/>
                  <a:cs typeface="Times New Roman" panose="02020603050405020304" pitchFamily="18" charset="0"/>
                </a:rPr>
                <a:t>1</a:t>
              </a:r>
              <a:endParaRPr lang="zh-TW" altLang="en-US" sz="2000" b="1" dirty="0"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7" name="群組 96"/>
          <p:cNvGrpSpPr/>
          <p:nvPr/>
        </p:nvGrpSpPr>
        <p:grpSpPr>
          <a:xfrm>
            <a:off x="7641210" y="3101712"/>
            <a:ext cx="562708" cy="622849"/>
            <a:chOff x="7641210" y="4520754"/>
            <a:chExt cx="562708" cy="622849"/>
          </a:xfrm>
        </p:grpSpPr>
        <p:cxnSp>
          <p:nvCxnSpPr>
            <p:cNvPr id="15" name="直線接點 14"/>
            <p:cNvCxnSpPr/>
            <p:nvPr/>
          </p:nvCxnSpPr>
          <p:spPr>
            <a:xfrm>
              <a:off x="7784229" y="4520754"/>
              <a:ext cx="0" cy="18288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文字方塊 28"/>
            <p:cNvSpPr txBox="1"/>
            <p:nvPr/>
          </p:nvSpPr>
          <p:spPr>
            <a:xfrm>
              <a:off x="7641210" y="4743493"/>
              <a:ext cx="5627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b="1" dirty="0">
                  <a:latin typeface="Times New Roman" panose="02020603050405020304" pitchFamily="18" charset="0"/>
                  <a:ea typeface="全真中黑體" panose="02010609000101010101" pitchFamily="49" charset="-120"/>
                  <a:cs typeface="Times New Roman" panose="02020603050405020304" pitchFamily="18" charset="0"/>
                </a:rPr>
                <a:t>2</a:t>
              </a:r>
              <a:endParaRPr lang="zh-TW" altLang="en-US" sz="2000" b="1" dirty="0"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8" name="群組 97"/>
          <p:cNvGrpSpPr/>
          <p:nvPr/>
        </p:nvGrpSpPr>
        <p:grpSpPr>
          <a:xfrm>
            <a:off x="8485271" y="3087644"/>
            <a:ext cx="562708" cy="636917"/>
            <a:chOff x="8485271" y="4506686"/>
            <a:chExt cx="562708" cy="636917"/>
          </a:xfrm>
        </p:grpSpPr>
        <p:cxnSp>
          <p:nvCxnSpPr>
            <p:cNvPr id="16" name="直線接點 15"/>
            <p:cNvCxnSpPr/>
            <p:nvPr/>
          </p:nvCxnSpPr>
          <p:spPr>
            <a:xfrm>
              <a:off x="8642362" y="4506686"/>
              <a:ext cx="0" cy="18288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文字方塊 29"/>
            <p:cNvSpPr txBox="1"/>
            <p:nvPr/>
          </p:nvSpPr>
          <p:spPr>
            <a:xfrm>
              <a:off x="8485271" y="4743493"/>
              <a:ext cx="5627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b="1" dirty="0">
                  <a:latin typeface="Times New Roman" panose="02020603050405020304" pitchFamily="18" charset="0"/>
                  <a:ea typeface="全真中黑體" panose="02010609000101010101" pitchFamily="49" charset="-120"/>
                  <a:cs typeface="Times New Roman" panose="02020603050405020304" pitchFamily="18" charset="0"/>
                </a:rPr>
                <a:t>3</a:t>
              </a:r>
              <a:endParaRPr lang="zh-TW" altLang="en-US" sz="2000" b="1" dirty="0"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endParaRPr>
            </a:p>
          </p:txBody>
        </p:sp>
      </p:grpSp>
      <p:sp>
        <p:nvSpPr>
          <p:cNvPr id="31" name="文字方塊 30"/>
          <p:cNvSpPr txBox="1"/>
          <p:nvPr/>
        </p:nvSpPr>
        <p:spPr>
          <a:xfrm>
            <a:off x="9329333" y="3324451"/>
            <a:ext cx="562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rPr>
              <a:t>4</a:t>
            </a:r>
            <a:endParaRPr lang="zh-TW" altLang="en-US" sz="2000" b="1" dirty="0">
              <a:latin typeface="Times New Roman" panose="02020603050405020304" pitchFamily="18" charset="0"/>
              <a:ea typeface="全真中黑體" panose="02010609000101010101" pitchFamily="49" charset="-120"/>
              <a:cs typeface="Times New Roman" panose="02020603050405020304" pitchFamily="18" charset="0"/>
            </a:endParaRPr>
          </a:p>
        </p:txBody>
      </p:sp>
      <p:sp>
        <p:nvSpPr>
          <p:cNvPr id="32" name="文字方塊 31"/>
          <p:cNvSpPr txBox="1"/>
          <p:nvPr/>
        </p:nvSpPr>
        <p:spPr>
          <a:xfrm>
            <a:off x="5052754" y="3324451"/>
            <a:ext cx="562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rPr>
              <a:t>–1 </a:t>
            </a:r>
            <a:endParaRPr lang="zh-TW" altLang="en-US" sz="2000" b="1" dirty="0">
              <a:latin typeface="Times New Roman" panose="02020603050405020304" pitchFamily="18" charset="0"/>
              <a:ea typeface="全真中黑體" panose="02010609000101010101" pitchFamily="49" charset="-120"/>
              <a:cs typeface="Times New Roman" panose="02020603050405020304" pitchFamily="18" charset="0"/>
            </a:endParaRPr>
          </a:p>
        </p:txBody>
      </p:sp>
      <p:grpSp>
        <p:nvGrpSpPr>
          <p:cNvPr id="100" name="群組 99"/>
          <p:cNvGrpSpPr/>
          <p:nvPr/>
        </p:nvGrpSpPr>
        <p:grpSpPr>
          <a:xfrm>
            <a:off x="4178212" y="3101712"/>
            <a:ext cx="562708" cy="620504"/>
            <a:chOff x="4178212" y="4520754"/>
            <a:chExt cx="562708" cy="620504"/>
          </a:xfrm>
        </p:grpSpPr>
        <p:cxnSp>
          <p:nvCxnSpPr>
            <p:cNvPr id="19" name="直線接點 18"/>
            <p:cNvCxnSpPr/>
            <p:nvPr/>
          </p:nvCxnSpPr>
          <p:spPr>
            <a:xfrm>
              <a:off x="4379851" y="4520754"/>
              <a:ext cx="0" cy="18288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文字方塊 32"/>
            <p:cNvSpPr txBox="1"/>
            <p:nvPr/>
          </p:nvSpPr>
          <p:spPr>
            <a:xfrm>
              <a:off x="4178212" y="4741148"/>
              <a:ext cx="5627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b="1" dirty="0">
                  <a:latin typeface="Times New Roman" panose="02020603050405020304" pitchFamily="18" charset="0"/>
                  <a:ea typeface="全真中黑體" panose="02010609000101010101" pitchFamily="49" charset="-120"/>
                  <a:cs typeface="Times New Roman" panose="02020603050405020304" pitchFamily="18" charset="0"/>
                </a:rPr>
                <a:t>–2 </a:t>
              </a:r>
              <a:endParaRPr lang="zh-TW" altLang="en-US" sz="2000" b="1" dirty="0"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1" name="群組 100"/>
          <p:cNvGrpSpPr/>
          <p:nvPr/>
        </p:nvGrpSpPr>
        <p:grpSpPr>
          <a:xfrm>
            <a:off x="3235677" y="3101712"/>
            <a:ext cx="562708" cy="620505"/>
            <a:chOff x="3235677" y="4520754"/>
            <a:chExt cx="562708" cy="620505"/>
          </a:xfrm>
        </p:grpSpPr>
        <p:cxnSp>
          <p:nvCxnSpPr>
            <p:cNvPr id="20" name="直線接點 19"/>
            <p:cNvCxnSpPr/>
            <p:nvPr/>
          </p:nvCxnSpPr>
          <p:spPr>
            <a:xfrm>
              <a:off x="3451380" y="4520754"/>
              <a:ext cx="0" cy="18288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文字方塊 33"/>
            <p:cNvSpPr txBox="1"/>
            <p:nvPr/>
          </p:nvSpPr>
          <p:spPr>
            <a:xfrm>
              <a:off x="3235677" y="4741149"/>
              <a:ext cx="5627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000" b="1" dirty="0">
                  <a:latin typeface="Times New Roman" panose="02020603050405020304" pitchFamily="18" charset="0"/>
                  <a:ea typeface="全真中黑體" panose="02010609000101010101" pitchFamily="49" charset="-120"/>
                  <a:cs typeface="Times New Roman" panose="02020603050405020304" pitchFamily="18" charset="0"/>
                </a:rPr>
                <a:t>–3 </a:t>
              </a:r>
              <a:endParaRPr lang="zh-TW" altLang="en-US" sz="2000" b="1" dirty="0"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endParaRPr>
            </a:p>
          </p:txBody>
        </p:sp>
      </p:grpSp>
      <p:sp>
        <p:nvSpPr>
          <p:cNvPr id="35" name="文字方塊 34"/>
          <p:cNvSpPr txBox="1"/>
          <p:nvPr/>
        </p:nvSpPr>
        <p:spPr>
          <a:xfrm>
            <a:off x="2307210" y="3336175"/>
            <a:ext cx="562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rPr>
              <a:t>–4 </a:t>
            </a:r>
            <a:endParaRPr lang="zh-TW" altLang="en-US" sz="2000" b="1" dirty="0">
              <a:latin typeface="Times New Roman" panose="02020603050405020304" pitchFamily="18" charset="0"/>
              <a:ea typeface="全真中黑體" panose="02010609000101010101" pitchFamily="49" charset="-120"/>
              <a:cs typeface="Times New Roman" panose="02020603050405020304" pitchFamily="18" charset="0"/>
            </a:endParaRPr>
          </a:p>
        </p:txBody>
      </p:sp>
      <p:grpSp>
        <p:nvGrpSpPr>
          <p:cNvPr id="102" name="群組 101"/>
          <p:cNvGrpSpPr/>
          <p:nvPr/>
        </p:nvGrpSpPr>
        <p:grpSpPr>
          <a:xfrm>
            <a:off x="7876117" y="3104057"/>
            <a:ext cx="677392" cy="182880"/>
            <a:chOff x="7876117" y="4523099"/>
            <a:chExt cx="677392" cy="182880"/>
          </a:xfrm>
        </p:grpSpPr>
        <p:cxnSp>
          <p:nvCxnSpPr>
            <p:cNvPr id="38" name="直線接點 37"/>
            <p:cNvCxnSpPr/>
            <p:nvPr/>
          </p:nvCxnSpPr>
          <p:spPr>
            <a:xfrm>
              <a:off x="8208608" y="4523099"/>
              <a:ext cx="0" cy="182880"/>
            </a:xfrm>
            <a:prstGeom prst="line">
              <a:avLst/>
            </a:prstGeom>
            <a:ln w="25400">
              <a:solidFill>
                <a:srgbClr val="FF6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接點 38"/>
            <p:cNvCxnSpPr/>
            <p:nvPr/>
          </p:nvCxnSpPr>
          <p:spPr>
            <a:xfrm>
              <a:off x="8384839" y="4602148"/>
              <a:ext cx="0" cy="96129"/>
            </a:xfrm>
            <a:prstGeom prst="line">
              <a:avLst/>
            </a:prstGeom>
            <a:ln w="25400">
              <a:solidFill>
                <a:srgbClr val="FF6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接點 40"/>
            <p:cNvCxnSpPr/>
            <p:nvPr/>
          </p:nvCxnSpPr>
          <p:spPr>
            <a:xfrm>
              <a:off x="8468903" y="4601606"/>
              <a:ext cx="0" cy="96129"/>
            </a:xfrm>
            <a:prstGeom prst="line">
              <a:avLst/>
            </a:prstGeom>
            <a:ln w="25400">
              <a:solidFill>
                <a:srgbClr val="FF6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接點 41"/>
            <p:cNvCxnSpPr/>
            <p:nvPr/>
          </p:nvCxnSpPr>
          <p:spPr>
            <a:xfrm>
              <a:off x="8553509" y="4601610"/>
              <a:ext cx="0" cy="96129"/>
            </a:xfrm>
            <a:prstGeom prst="line">
              <a:avLst/>
            </a:prstGeom>
            <a:ln w="25400">
              <a:solidFill>
                <a:srgbClr val="FF6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接點 42"/>
            <p:cNvCxnSpPr/>
            <p:nvPr/>
          </p:nvCxnSpPr>
          <p:spPr>
            <a:xfrm>
              <a:off x="8299691" y="4601610"/>
              <a:ext cx="0" cy="96129"/>
            </a:xfrm>
            <a:prstGeom prst="line">
              <a:avLst/>
            </a:prstGeom>
            <a:ln w="25400">
              <a:solidFill>
                <a:srgbClr val="FF6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接點 44"/>
            <p:cNvCxnSpPr/>
            <p:nvPr/>
          </p:nvCxnSpPr>
          <p:spPr>
            <a:xfrm>
              <a:off x="7961265" y="4601606"/>
              <a:ext cx="0" cy="96129"/>
            </a:xfrm>
            <a:prstGeom prst="line">
              <a:avLst/>
            </a:prstGeom>
            <a:ln w="25400">
              <a:solidFill>
                <a:srgbClr val="FF6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接點 45"/>
            <p:cNvCxnSpPr/>
            <p:nvPr/>
          </p:nvCxnSpPr>
          <p:spPr>
            <a:xfrm>
              <a:off x="8045329" y="4601064"/>
              <a:ext cx="0" cy="96129"/>
            </a:xfrm>
            <a:prstGeom prst="line">
              <a:avLst/>
            </a:prstGeom>
            <a:ln w="25400">
              <a:solidFill>
                <a:srgbClr val="FF6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接點 46"/>
            <p:cNvCxnSpPr/>
            <p:nvPr/>
          </p:nvCxnSpPr>
          <p:spPr>
            <a:xfrm>
              <a:off x="8129935" y="4601068"/>
              <a:ext cx="0" cy="96129"/>
            </a:xfrm>
            <a:prstGeom prst="line">
              <a:avLst/>
            </a:prstGeom>
            <a:ln w="25400">
              <a:solidFill>
                <a:srgbClr val="FF6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接點 47"/>
            <p:cNvCxnSpPr/>
            <p:nvPr/>
          </p:nvCxnSpPr>
          <p:spPr>
            <a:xfrm>
              <a:off x="7876117" y="4601068"/>
              <a:ext cx="0" cy="96129"/>
            </a:xfrm>
            <a:prstGeom prst="line">
              <a:avLst/>
            </a:prstGeom>
            <a:ln w="25400">
              <a:solidFill>
                <a:srgbClr val="FF6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群組 93"/>
          <p:cNvGrpSpPr/>
          <p:nvPr/>
        </p:nvGrpSpPr>
        <p:grpSpPr>
          <a:xfrm>
            <a:off x="4587690" y="1836985"/>
            <a:ext cx="1435736" cy="1339644"/>
            <a:chOff x="4587690" y="3256027"/>
            <a:chExt cx="1435736" cy="1339644"/>
          </a:xfrm>
        </p:grpSpPr>
        <p:sp>
          <p:nvSpPr>
            <p:cNvPr id="86" name="圓角矩形 85"/>
            <p:cNvSpPr/>
            <p:nvPr/>
          </p:nvSpPr>
          <p:spPr>
            <a:xfrm>
              <a:off x="4587690" y="3256027"/>
              <a:ext cx="878162" cy="537848"/>
            </a:xfrm>
            <a:prstGeom prst="roundRect">
              <a:avLst>
                <a:gd name="adj" fmla="val 8571"/>
              </a:avLst>
            </a:prstGeom>
            <a:solidFill>
              <a:srgbClr val="FF6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solidFill>
                    <a:schemeClr val="bg1"/>
                  </a:solidFill>
                  <a:ea typeface="全真中黑體" panose="02010609000101010101" pitchFamily="49" charset="-120"/>
                </a:rPr>
                <a:t>原點 </a:t>
              </a:r>
              <a:endParaRPr lang="zh-TW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endParaRPr>
            </a:p>
          </p:txBody>
        </p:sp>
        <p:sp>
          <p:nvSpPr>
            <p:cNvPr id="87" name="手繪多邊形 86"/>
            <p:cNvSpPr/>
            <p:nvPr/>
          </p:nvSpPr>
          <p:spPr>
            <a:xfrm>
              <a:off x="5225140" y="3782871"/>
              <a:ext cx="798286" cy="812800"/>
            </a:xfrm>
            <a:custGeom>
              <a:avLst/>
              <a:gdLst>
                <a:gd name="connsiteX0" fmla="*/ 0 w 798286"/>
                <a:gd name="connsiteY0" fmla="*/ 0 h 812800"/>
                <a:gd name="connsiteX1" fmla="*/ 188686 w 798286"/>
                <a:gd name="connsiteY1" fmla="*/ 449943 h 812800"/>
                <a:gd name="connsiteX2" fmla="*/ 798286 w 798286"/>
                <a:gd name="connsiteY2" fmla="*/ 812800 h 81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98286" h="812800">
                  <a:moveTo>
                    <a:pt x="0" y="0"/>
                  </a:moveTo>
                  <a:cubicBezTo>
                    <a:pt x="27819" y="157238"/>
                    <a:pt x="55638" y="314476"/>
                    <a:pt x="188686" y="449943"/>
                  </a:cubicBezTo>
                  <a:cubicBezTo>
                    <a:pt x="321734" y="585410"/>
                    <a:pt x="560010" y="699105"/>
                    <a:pt x="798286" y="812800"/>
                  </a:cubicBezTo>
                </a:path>
              </a:pathLst>
            </a:custGeom>
            <a:noFill/>
            <a:ln w="28575">
              <a:solidFill>
                <a:srgbClr val="FF6000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96" name="群組 95"/>
          <p:cNvGrpSpPr/>
          <p:nvPr/>
        </p:nvGrpSpPr>
        <p:grpSpPr>
          <a:xfrm>
            <a:off x="6127868" y="2366757"/>
            <a:ext cx="1332472" cy="846005"/>
            <a:chOff x="6127868" y="3785799"/>
            <a:chExt cx="1332472" cy="846005"/>
          </a:xfrm>
        </p:grpSpPr>
        <p:sp>
          <p:nvSpPr>
            <p:cNvPr id="50" name="手繪多邊形 49"/>
            <p:cNvSpPr/>
            <p:nvPr/>
          </p:nvSpPr>
          <p:spPr>
            <a:xfrm>
              <a:off x="6127868" y="4452722"/>
              <a:ext cx="805695" cy="179082"/>
            </a:xfrm>
            <a:custGeom>
              <a:avLst/>
              <a:gdLst>
                <a:gd name="connsiteX0" fmla="*/ 0 w 805695"/>
                <a:gd name="connsiteY0" fmla="*/ 166293 h 179082"/>
                <a:gd name="connsiteX1" fmla="*/ 415636 w 805695"/>
                <a:gd name="connsiteY1" fmla="*/ 39 h 179082"/>
                <a:gd name="connsiteX2" fmla="*/ 805695 w 805695"/>
                <a:gd name="connsiteY2" fmla="*/ 179082 h 179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5695" h="179082">
                  <a:moveTo>
                    <a:pt x="0" y="166293"/>
                  </a:moveTo>
                  <a:cubicBezTo>
                    <a:pt x="140677" y="82100"/>
                    <a:pt x="281354" y="-2092"/>
                    <a:pt x="415636" y="39"/>
                  </a:cubicBezTo>
                  <a:cubicBezTo>
                    <a:pt x="549918" y="2170"/>
                    <a:pt x="677806" y="90626"/>
                    <a:pt x="805695" y="179082"/>
                  </a:cubicBezTo>
                </a:path>
              </a:pathLst>
            </a:custGeom>
            <a:noFill/>
            <a:ln w="25400">
              <a:solidFill>
                <a:srgbClr val="FF6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8" name="圓角矩形 87"/>
            <p:cNvSpPr/>
            <p:nvPr/>
          </p:nvSpPr>
          <p:spPr>
            <a:xfrm>
              <a:off x="6220547" y="3785799"/>
              <a:ext cx="1239793" cy="537848"/>
            </a:xfrm>
            <a:prstGeom prst="roundRect">
              <a:avLst>
                <a:gd name="adj" fmla="val 8571"/>
              </a:avLst>
            </a:prstGeom>
            <a:solidFill>
              <a:srgbClr val="FF6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solidFill>
                    <a:schemeClr val="bg1"/>
                  </a:solidFill>
                  <a:ea typeface="全真中黑體" panose="02010609000101010101" pitchFamily="49" charset="-120"/>
                </a:rPr>
                <a:t>單位長</a:t>
              </a:r>
              <a:endParaRPr lang="zh-TW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" name="群組 1"/>
          <p:cNvGrpSpPr/>
          <p:nvPr/>
        </p:nvGrpSpPr>
        <p:grpSpPr>
          <a:xfrm>
            <a:off x="9950763" y="2304708"/>
            <a:ext cx="1093075" cy="1143452"/>
            <a:chOff x="9971312" y="2242482"/>
            <a:chExt cx="1093075" cy="1143452"/>
          </a:xfrm>
        </p:grpSpPr>
        <p:sp>
          <p:nvSpPr>
            <p:cNvPr id="89" name="圓角矩形 88"/>
            <p:cNvSpPr/>
            <p:nvPr/>
          </p:nvSpPr>
          <p:spPr>
            <a:xfrm>
              <a:off x="10056822" y="2242482"/>
              <a:ext cx="1007565" cy="537848"/>
            </a:xfrm>
            <a:prstGeom prst="roundRect">
              <a:avLst>
                <a:gd name="adj" fmla="val 8571"/>
              </a:avLst>
            </a:prstGeom>
            <a:solidFill>
              <a:srgbClr val="FF6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solidFill>
                    <a:schemeClr val="bg1"/>
                  </a:solidFill>
                  <a:ea typeface="全真中黑體" panose="02010609000101010101" pitchFamily="49" charset="-120"/>
                </a:rPr>
                <a:t>正向</a:t>
              </a:r>
              <a:endParaRPr lang="zh-TW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endParaRPr>
            </a:p>
          </p:txBody>
        </p:sp>
        <p:sp>
          <p:nvSpPr>
            <p:cNvPr id="90" name="橢圓 89"/>
            <p:cNvSpPr/>
            <p:nvPr/>
          </p:nvSpPr>
          <p:spPr>
            <a:xfrm>
              <a:off x="9971312" y="2921477"/>
              <a:ext cx="464457" cy="464457"/>
            </a:xfrm>
            <a:prstGeom prst="ellipse">
              <a:avLst/>
            </a:prstGeom>
            <a:noFill/>
            <a:ln w="28575">
              <a:solidFill>
                <a:srgbClr val="FF6000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04" name="群組 103"/>
          <p:cNvGrpSpPr/>
          <p:nvPr/>
        </p:nvGrpSpPr>
        <p:grpSpPr>
          <a:xfrm>
            <a:off x="7221542" y="3174461"/>
            <a:ext cx="267511" cy="96130"/>
            <a:chOff x="7221542" y="4593503"/>
            <a:chExt cx="267511" cy="96130"/>
          </a:xfrm>
        </p:grpSpPr>
        <p:cxnSp>
          <p:nvCxnSpPr>
            <p:cNvPr id="91" name="直線接點 90"/>
            <p:cNvCxnSpPr/>
            <p:nvPr/>
          </p:nvCxnSpPr>
          <p:spPr>
            <a:xfrm>
              <a:off x="7489053" y="4593504"/>
              <a:ext cx="0" cy="96129"/>
            </a:xfrm>
            <a:prstGeom prst="line">
              <a:avLst/>
            </a:prstGeom>
            <a:ln w="25400">
              <a:solidFill>
                <a:srgbClr val="FF6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線接點 91"/>
            <p:cNvCxnSpPr/>
            <p:nvPr/>
          </p:nvCxnSpPr>
          <p:spPr>
            <a:xfrm>
              <a:off x="7221542" y="4593503"/>
              <a:ext cx="0" cy="96129"/>
            </a:xfrm>
            <a:prstGeom prst="line">
              <a:avLst/>
            </a:prstGeom>
            <a:ln w="25400">
              <a:solidFill>
                <a:srgbClr val="FF6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群組 80"/>
          <p:cNvGrpSpPr/>
          <p:nvPr/>
        </p:nvGrpSpPr>
        <p:grpSpPr>
          <a:xfrm>
            <a:off x="6098684" y="3973751"/>
            <a:ext cx="3283441" cy="602639"/>
            <a:chOff x="4427538" y="3211513"/>
            <a:chExt cx="3598862" cy="576262"/>
          </a:xfrm>
        </p:grpSpPr>
        <p:sp>
          <p:nvSpPr>
            <p:cNvPr id="82" name="Rectangle 505"/>
            <p:cNvSpPr>
              <a:spLocks noChangeArrowheads="1"/>
            </p:cNvSpPr>
            <p:nvPr/>
          </p:nvSpPr>
          <p:spPr bwMode="auto">
            <a:xfrm>
              <a:off x="4427538" y="3211513"/>
              <a:ext cx="3598862" cy="576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grpSp>
          <p:nvGrpSpPr>
            <p:cNvPr id="83" name="Group 506"/>
            <p:cNvGrpSpPr>
              <a:grpSpLocks/>
            </p:cNvGrpSpPr>
            <p:nvPr/>
          </p:nvGrpSpPr>
          <p:grpSpPr bwMode="auto">
            <a:xfrm>
              <a:off x="4498975" y="3211513"/>
              <a:ext cx="647700" cy="215900"/>
              <a:chOff x="1111" y="663"/>
              <a:chExt cx="408" cy="136"/>
            </a:xfrm>
          </p:grpSpPr>
          <p:sp>
            <p:nvSpPr>
              <p:cNvPr id="152" name="Line 507"/>
              <p:cNvSpPr>
                <a:spLocks noChangeShapeType="1"/>
              </p:cNvSpPr>
              <p:nvPr/>
            </p:nvSpPr>
            <p:spPr bwMode="auto">
              <a:xfrm>
                <a:off x="1519" y="663"/>
                <a:ext cx="0" cy="1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53" name="Line 508"/>
              <p:cNvSpPr>
                <a:spLocks noChangeShapeType="1"/>
              </p:cNvSpPr>
              <p:nvPr/>
            </p:nvSpPr>
            <p:spPr bwMode="auto">
              <a:xfrm>
                <a:off x="1111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54" name="Line 509"/>
              <p:cNvSpPr>
                <a:spLocks noChangeShapeType="1"/>
              </p:cNvSpPr>
              <p:nvPr/>
            </p:nvSpPr>
            <p:spPr bwMode="auto">
              <a:xfrm>
                <a:off x="1201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55" name="Line 510"/>
              <p:cNvSpPr>
                <a:spLocks noChangeShapeType="1"/>
              </p:cNvSpPr>
              <p:nvPr/>
            </p:nvSpPr>
            <p:spPr bwMode="auto">
              <a:xfrm>
                <a:off x="1292" y="663"/>
                <a:ext cx="0" cy="9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56" name="Line 511"/>
              <p:cNvSpPr>
                <a:spLocks noChangeShapeType="1"/>
              </p:cNvSpPr>
              <p:nvPr/>
            </p:nvSpPr>
            <p:spPr bwMode="auto">
              <a:xfrm>
                <a:off x="1156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57" name="Line 512"/>
              <p:cNvSpPr>
                <a:spLocks noChangeShapeType="1"/>
              </p:cNvSpPr>
              <p:nvPr/>
            </p:nvSpPr>
            <p:spPr bwMode="auto">
              <a:xfrm>
                <a:off x="1247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58" name="Line 513"/>
              <p:cNvSpPr>
                <a:spLocks noChangeShapeType="1"/>
              </p:cNvSpPr>
              <p:nvPr/>
            </p:nvSpPr>
            <p:spPr bwMode="auto">
              <a:xfrm>
                <a:off x="1338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59" name="Line 514"/>
              <p:cNvSpPr>
                <a:spLocks noChangeShapeType="1"/>
              </p:cNvSpPr>
              <p:nvPr/>
            </p:nvSpPr>
            <p:spPr bwMode="auto">
              <a:xfrm>
                <a:off x="1428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60" name="Line 515"/>
              <p:cNvSpPr>
                <a:spLocks noChangeShapeType="1"/>
              </p:cNvSpPr>
              <p:nvPr/>
            </p:nvSpPr>
            <p:spPr bwMode="auto">
              <a:xfrm>
                <a:off x="1383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61" name="Line 516"/>
              <p:cNvSpPr>
                <a:spLocks noChangeShapeType="1"/>
              </p:cNvSpPr>
              <p:nvPr/>
            </p:nvSpPr>
            <p:spPr bwMode="auto">
              <a:xfrm>
                <a:off x="1474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85" name="Group 517"/>
            <p:cNvGrpSpPr>
              <a:grpSpLocks/>
            </p:cNvGrpSpPr>
            <p:nvPr/>
          </p:nvGrpSpPr>
          <p:grpSpPr bwMode="auto">
            <a:xfrm>
              <a:off x="5219700" y="3211513"/>
              <a:ext cx="647700" cy="215900"/>
              <a:chOff x="1111" y="663"/>
              <a:chExt cx="408" cy="136"/>
            </a:xfrm>
          </p:grpSpPr>
          <p:sp>
            <p:nvSpPr>
              <p:cNvPr id="142" name="Line 518"/>
              <p:cNvSpPr>
                <a:spLocks noChangeShapeType="1"/>
              </p:cNvSpPr>
              <p:nvPr/>
            </p:nvSpPr>
            <p:spPr bwMode="auto">
              <a:xfrm>
                <a:off x="1519" y="663"/>
                <a:ext cx="0" cy="1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43" name="Line 519"/>
              <p:cNvSpPr>
                <a:spLocks noChangeShapeType="1"/>
              </p:cNvSpPr>
              <p:nvPr/>
            </p:nvSpPr>
            <p:spPr bwMode="auto">
              <a:xfrm>
                <a:off x="1111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44" name="Line 520"/>
              <p:cNvSpPr>
                <a:spLocks noChangeShapeType="1"/>
              </p:cNvSpPr>
              <p:nvPr/>
            </p:nvSpPr>
            <p:spPr bwMode="auto">
              <a:xfrm>
                <a:off x="1201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45" name="Line 521"/>
              <p:cNvSpPr>
                <a:spLocks noChangeShapeType="1"/>
              </p:cNvSpPr>
              <p:nvPr/>
            </p:nvSpPr>
            <p:spPr bwMode="auto">
              <a:xfrm>
                <a:off x="1292" y="663"/>
                <a:ext cx="0" cy="9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46" name="Line 522"/>
              <p:cNvSpPr>
                <a:spLocks noChangeShapeType="1"/>
              </p:cNvSpPr>
              <p:nvPr/>
            </p:nvSpPr>
            <p:spPr bwMode="auto">
              <a:xfrm>
                <a:off x="1156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47" name="Line 523"/>
              <p:cNvSpPr>
                <a:spLocks noChangeShapeType="1"/>
              </p:cNvSpPr>
              <p:nvPr/>
            </p:nvSpPr>
            <p:spPr bwMode="auto">
              <a:xfrm>
                <a:off x="1247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48" name="Line 524"/>
              <p:cNvSpPr>
                <a:spLocks noChangeShapeType="1"/>
              </p:cNvSpPr>
              <p:nvPr/>
            </p:nvSpPr>
            <p:spPr bwMode="auto">
              <a:xfrm>
                <a:off x="1338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49" name="Line 525"/>
              <p:cNvSpPr>
                <a:spLocks noChangeShapeType="1"/>
              </p:cNvSpPr>
              <p:nvPr/>
            </p:nvSpPr>
            <p:spPr bwMode="auto">
              <a:xfrm>
                <a:off x="1428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50" name="Line 526"/>
              <p:cNvSpPr>
                <a:spLocks noChangeShapeType="1"/>
              </p:cNvSpPr>
              <p:nvPr/>
            </p:nvSpPr>
            <p:spPr bwMode="auto">
              <a:xfrm>
                <a:off x="1383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51" name="Line 527"/>
              <p:cNvSpPr>
                <a:spLocks noChangeShapeType="1"/>
              </p:cNvSpPr>
              <p:nvPr/>
            </p:nvSpPr>
            <p:spPr bwMode="auto">
              <a:xfrm>
                <a:off x="1474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05" name="Group 528"/>
            <p:cNvGrpSpPr>
              <a:grpSpLocks/>
            </p:cNvGrpSpPr>
            <p:nvPr/>
          </p:nvGrpSpPr>
          <p:grpSpPr bwMode="auto">
            <a:xfrm>
              <a:off x="5938838" y="3211513"/>
              <a:ext cx="647700" cy="215900"/>
              <a:chOff x="1111" y="663"/>
              <a:chExt cx="408" cy="136"/>
            </a:xfrm>
          </p:grpSpPr>
          <p:sp>
            <p:nvSpPr>
              <p:cNvPr id="132" name="Line 529"/>
              <p:cNvSpPr>
                <a:spLocks noChangeShapeType="1"/>
              </p:cNvSpPr>
              <p:nvPr/>
            </p:nvSpPr>
            <p:spPr bwMode="auto">
              <a:xfrm>
                <a:off x="1519" y="663"/>
                <a:ext cx="0" cy="1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33" name="Line 530"/>
              <p:cNvSpPr>
                <a:spLocks noChangeShapeType="1"/>
              </p:cNvSpPr>
              <p:nvPr/>
            </p:nvSpPr>
            <p:spPr bwMode="auto">
              <a:xfrm>
                <a:off x="1111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34" name="Line 531"/>
              <p:cNvSpPr>
                <a:spLocks noChangeShapeType="1"/>
              </p:cNvSpPr>
              <p:nvPr/>
            </p:nvSpPr>
            <p:spPr bwMode="auto">
              <a:xfrm>
                <a:off x="1201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35" name="Line 532"/>
              <p:cNvSpPr>
                <a:spLocks noChangeShapeType="1"/>
              </p:cNvSpPr>
              <p:nvPr/>
            </p:nvSpPr>
            <p:spPr bwMode="auto">
              <a:xfrm>
                <a:off x="1292" y="663"/>
                <a:ext cx="0" cy="9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36" name="Line 533"/>
              <p:cNvSpPr>
                <a:spLocks noChangeShapeType="1"/>
              </p:cNvSpPr>
              <p:nvPr/>
            </p:nvSpPr>
            <p:spPr bwMode="auto">
              <a:xfrm>
                <a:off x="1156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37" name="Line 534"/>
              <p:cNvSpPr>
                <a:spLocks noChangeShapeType="1"/>
              </p:cNvSpPr>
              <p:nvPr/>
            </p:nvSpPr>
            <p:spPr bwMode="auto">
              <a:xfrm>
                <a:off x="1247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38" name="Line 535"/>
              <p:cNvSpPr>
                <a:spLocks noChangeShapeType="1"/>
              </p:cNvSpPr>
              <p:nvPr/>
            </p:nvSpPr>
            <p:spPr bwMode="auto">
              <a:xfrm>
                <a:off x="1338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39" name="Line 536"/>
              <p:cNvSpPr>
                <a:spLocks noChangeShapeType="1"/>
              </p:cNvSpPr>
              <p:nvPr/>
            </p:nvSpPr>
            <p:spPr bwMode="auto">
              <a:xfrm>
                <a:off x="1428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40" name="Line 537"/>
              <p:cNvSpPr>
                <a:spLocks noChangeShapeType="1"/>
              </p:cNvSpPr>
              <p:nvPr/>
            </p:nvSpPr>
            <p:spPr bwMode="auto">
              <a:xfrm>
                <a:off x="1383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41" name="Line 538"/>
              <p:cNvSpPr>
                <a:spLocks noChangeShapeType="1"/>
              </p:cNvSpPr>
              <p:nvPr/>
            </p:nvSpPr>
            <p:spPr bwMode="auto">
              <a:xfrm>
                <a:off x="1474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06" name="Group 539"/>
            <p:cNvGrpSpPr>
              <a:grpSpLocks/>
            </p:cNvGrpSpPr>
            <p:nvPr/>
          </p:nvGrpSpPr>
          <p:grpSpPr bwMode="auto">
            <a:xfrm>
              <a:off x="6659563" y="3211513"/>
              <a:ext cx="647700" cy="215900"/>
              <a:chOff x="1111" y="663"/>
              <a:chExt cx="408" cy="136"/>
            </a:xfrm>
          </p:grpSpPr>
          <p:sp>
            <p:nvSpPr>
              <p:cNvPr id="122" name="Line 540"/>
              <p:cNvSpPr>
                <a:spLocks noChangeShapeType="1"/>
              </p:cNvSpPr>
              <p:nvPr/>
            </p:nvSpPr>
            <p:spPr bwMode="auto">
              <a:xfrm>
                <a:off x="1519" y="663"/>
                <a:ext cx="0" cy="1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23" name="Line 541"/>
              <p:cNvSpPr>
                <a:spLocks noChangeShapeType="1"/>
              </p:cNvSpPr>
              <p:nvPr/>
            </p:nvSpPr>
            <p:spPr bwMode="auto">
              <a:xfrm>
                <a:off x="1111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24" name="Line 542"/>
              <p:cNvSpPr>
                <a:spLocks noChangeShapeType="1"/>
              </p:cNvSpPr>
              <p:nvPr/>
            </p:nvSpPr>
            <p:spPr bwMode="auto">
              <a:xfrm>
                <a:off x="1201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25" name="Line 543"/>
              <p:cNvSpPr>
                <a:spLocks noChangeShapeType="1"/>
              </p:cNvSpPr>
              <p:nvPr/>
            </p:nvSpPr>
            <p:spPr bwMode="auto">
              <a:xfrm>
                <a:off x="1292" y="663"/>
                <a:ext cx="0" cy="9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26" name="Line 544"/>
              <p:cNvSpPr>
                <a:spLocks noChangeShapeType="1"/>
              </p:cNvSpPr>
              <p:nvPr/>
            </p:nvSpPr>
            <p:spPr bwMode="auto">
              <a:xfrm>
                <a:off x="1156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27" name="Line 545"/>
              <p:cNvSpPr>
                <a:spLocks noChangeShapeType="1"/>
              </p:cNvSpPr>
              <p:nvPr/>
            </p:nvSpPr>
            <p:spPr bwMode="auto">
              <a:xfrm>
                <a:off x="1247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28" name="Line 546"/>
              <p:cNvSpPr>
                <a:spLocks noChangeShapeType="1"/>
              </p:cNvSpPr>
              <p:nvPr/>
            </p:nvSpPr>
            <p:spPr bwMode="auto">
              <a:xfrm>
                <a:off x="1338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29" name="Line 547"/>
              <p:cNvSpPr>
                <a:spLocks noChangeShapeType="1"/>
              </p:cNvSpPr>
              <p:nvPr/>
            </p:nvSpPr>
            <p:spPr bwMode="auto">
              <a:xfrm>
                <a:off x="1428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30" name="Line 548"/>
              <p:cNvSpPr>
                <a:spLocks noChangeShapeType="1"/>
              </p:cNvSpPr>
              <p:nvPr/>
            </p:nvSpPr>
            <p:spPr bwMode="auto">
              <a:xfrm>
                <a:off x="1383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31" name="Line 549"/>
              <p:cNvSpPr>
                <a:spLocks noChangeShapeType="1"/>
              </p:cNvSpPr>
              <p:nvPr/>
            </p:nvSpPr>
            <p:spPr bwMode="auto">
              <a:xfrm>
                <a:off x="1474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07" name="Group 550"/>
            <p:cNvGrpSpPr>
              <a:grpSpLocks/>
            </p:cNvGrpSpPr>
            <p:nvPr/>
          </p:nvGrpSpPr>
          <p:grpSpPr bwMode="auto">
            <a:xfrm>
              <a:off x="7378700" y="3211513"/>
              <a:ext cx="647700" cy="215900"/>
              <a:chOff x="1111" y="663"/>
              <a:chExt cx="408" cy="136"/>
            </a:xfrm>
          </p:grpSpPr>
          <p:sp>
            <p:nvSpPr>
              <p:cNvPr id="112" name="Line 551"/>
              <p:cNvSpPr>
                <a:spLocks noChangeShapeType="1"/>
              </p:cNvSpPr>
              <p:nvPr/>
            </p:nvSpPr>
            <p:spPr bwMode="auto">
              <a:xfrm>
                <a:off x="1519" y="663"/>
                <a:ext cx="0" cy="1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3" name="Line 552"/>
              <p:cNvSpPr>
                <a:spLocks noChangeShapeType="1"/>
              </p:cNvSpPr>
              <p:nvPr/>
            </p:nvSpPr>
            <p:spPr bwMode="auto">
              <a:xfrm>
                <a:off x="1111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4" name="Line 553"/>
              <p:cNvSpPr>
                <a:spLocks noChangeShapeType="1"/>
              </p:cNvSpPr>
              <p:nvPr/>
            </p:nvSpPr>
            <p:spPr bwMode="auto">
              <a:xfrm>
                <a:off x="1201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5" name="Line 554"/>
              <p:cNvSpPr>
                <a:spLocks noChangeShapeType="1"/>
              </p:cNvSpPr>
              <p:nvPr/>
            </p:nvSpPr>
            <p:spPr bwMode="auto">
              <a:xfrm>
                <a:off x="1292" y="663"/>
                <a:ext cx="0" cy="9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6" name="Line 555"/>
              <p:cNvSpPr>
                <a:spLocks noChangeShapeType="1"/>
              </p:cNvSpPr>
              <p:nvPr/>
            </p:nvSpPr>
            <p:spPr bwMode="auto">
              <a:xfrm>
                <a:off x="1156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7" name="Line 556"/>
              <p:cNvSpPr>
                <a:spLocks noChangeShapeType="1"/>
              </p:cNvSpPr>
              <p:nvPr/>
            </p:nvSpPr>
            <p:spPr bwMode="auto">
              <a:xfrm>
                <a:off x="1247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8" name="Line 557"/>
              <p:cNvSpPr>
                <a:spLocks noChangeShapeType="1"/>
              </p:cNvSpPr>
              <p:nvPr/>
            </p:nvSpPr>
            <p:spPr bwMode="auto">
              <a:xfrm>
                <a:off x="1338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19" name="Line 558"/>
              <p:cNvSpPr>
                <a:spLocks noChangeShapeType="1"/>
              </p:cNvSpPr>
              <p:nvPr/>
            </p:nvSpPr>
            <p:spPr bwMode="auto">
              <a:xfrm>
                <a:off x="1428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20" name="Line 559"/>
              <p:cNvSpPr>
                <a:spLocks noChangeShapeType="1"/>
              </p:cNvSpPr>
              <p:nvPr/>
            </p:nvSpPr>
            <p:spPr bwMode="auto">
              <a:xfrm>
                <a:off x="1383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21" name="Line 560"/>
              <p:cNvSpPr>
                <a:spLocks noChangeShapeType="1"/>
              </p:cNvSpPr>
              <p:nvPr/>
            </p:nvSpPr>
            <p:spPr bwMode="auto">
              <a:xfrm>
                <a:off x="1474" y="663"/>
                <a:ext cx="0" cy="4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08" name="Text Box 561"/>
            <p:cNvSpPr txBox="1">
              <a:spLocks noChangeArrowheads="1"/>
            </p:cNvSpPr>
            <p:nvPr/>
          </p:nvSpPr>
          <p:spPr bwMode="auto">
            <a:xfrm>
              <a:off x="4998415" y="3374351"/>
              <a:ext cx="355341" cy="2943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zh-TW" sz="1400" b="1">
                  <a:ea typeface="全真中黑體" panose="02010609000101010101" pitchFamily="49" charset="-120"/>
                </a:rPr>
                <a:t>1</a:t>
              </a:r>
            </a:p>
          </p:txBody>
        </p:sp>
        <p:sp>
          <p:nvSpPr>
            <p:cNvPr id="109" name="Text Box 562"/>
            <p:cNvSpPr txBox="1">
              <a:spLocks noChangeArrowheads="1"/>
            </p:cNvSpPr>
            <p:nvPr/>
          </p:nvSpPr>
          <p:spPr bwMode="auto">
            <a:xfrm>
              <a:off x="5722623" y="3377387"/>
              <a:ext cx="316695" cy="2943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zh-TW" sz="1400" b="1" dirty="0">
                  <a:ea typeface="全真中黑體" panose="02010609000101010101" pitchFamily="49" charset="-120"/>
                </a:rPr>
                <a:t>2</a:t>
              </a:r>
            </a:p>
          </p:txBody>
        </p:sp>
        <p:sp>
          <p:nvSpPr>
            <p:cNvPr id="110" name="Text Box 563"/>
            <p:cNvSpPr txBox="1">
              <a:spLocks noChangeArrowheads="1"/>
            </p:cNvSpPr>
            <p:nvPr/>
          </p:nvSpPr>
          <p:spPr bwMode="auto">
            <a:xfrm>
              <a:off x="6438280" y="3377387"/>
              <a:ext cx="307479" cy="2968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zh-TW" sz="1400" b="1" dirty="0">
                  <a:ea typeface="全真中黑體" panose="02010609000101010101" pitchFamily="49" charset="-120"/>
                </a:rPr>
                <a:t>3</a:t>
              </a:r>
            </a:p>
          </p:txBody>
        </p:sp>
        <p:sp>
          <p:nvSpPr>
            <p:cNvPr id="111" name="Text Box 564"/>
            <p:cNvSpPr txBox="1">
              <a:spLocks noChangeArrowheads="1"/>
            </p:cNvSpPr>
            <p:nvPr/>
          </p:nvSpPr>
          <p:spPr bwMode="auto">
            <a:xfrm>
              <a:off x="7155524" y="3377387"/>
              <a:ext cx="300155" cy="2943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zh-TW" sz="1400" b="1">
                  <a:ea typeface="全真中黑體" panose="02010609000101010101" pitchFamily="49" charset="-120"/>
                </a:rPr>
                <a:t>4</a:t>
              </a:r>
            </a:p>
          </p:txBody>
        </p:sp>
      </p:grpSp>
      <p:sp>
        <p:nvSpPr>
          <p:cNvPr id="3" name="AutoShape 208">
            <a:extLst>
              <a:ext uri="{FF2B5EF4-FFF2-40B4-BE49-F238E27FC236}">
                <a16:creationId xmlns:a16="http://schemas.microsoft.com/office/drawing/2014/main" id="{2D4D4F70-BBAA-EC21-2DA0-12253977A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5124" y="5207071"/>
            <a:ext cx="5337876" cy="1296804"/>
          </a:xfrm>
          <a:prstGeom prst="roundRect">
            <a:avLst>
              <a:gd name="adj" fmla="val 6958"/>
            </a:avLst>
          </a:prstGeom>
          <a:solidFill>
            <a:srgbClr val="FFFFCC"/>
          </a:solidFill>
          <a:ln w="28575" algn="ctr">
            <a:solidFill>
              <a:srgbClr val="FF6000"/>
            </a:solidFill>
            <a:prstDash val="solid"/>
            <a:round/>
            <a:headEnd/>
            <a:tailEnd/>
          </a:ln>
          <a:effectLst/>
        </p:spPr>
        <p:txBody>
          <a:bodyPr wrap="none" lIns="360000" tIns="35100" rIns="360000" bIns="35100" anchor="ctr"/>
          <a:lstStyle/>
          <a:p>
            <a:pPr marL="457200" indent="-288000">
              <a:lnSpc>
                <a:spcPct val="120000"/>
              </a:lnSpc>
              <a:buFont typeface="+mj-lt"/>
              <a:buAutoNum type="arabicPeriod"/>
            </a:pPr>
            <a:r>
              <a:rPr lang="en-US" altLang="zh-TW" sz="2400" b="1" dirty="0"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</a:rPr>
              <a:t>每個點都對應一個數 </a:t>
            </a:r>
            <a:r>
              <a:rPr lang="en-US" altLang="zh-TW" sz="2400" dirty="0"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ea typeface="微軟正黑體" panose="020B0604030504040204" pitchFamily="34" charset="-120"/>
              </a:rPr>
              <a:t>坐標</a:t>
            </a:r>
            <a:r>
              <a:rPr lang="en-US" altLang="zh-TW" sz="2400" dirty="0">
                <a:ea typeface="微軟正黑體" panose="020B0604030504040204" pitchFamily="34" charset="-120"/>
              </a:rPr>
              <a:t>)</a:t>
            </a:r>
          </a:p>
          <a:p>
            <a:pPr marL="457200" indent="-288000">
              <a:lnSpc>
                <a:spcPct val="120000"/>
              </a:lnSpc>
              <a:buFont typeface="+mj-lt"/>
              <a:buAutoNum type="arabicPeriod"/>
            </a:pPr>
            <a:r>
              <a:rPr lang="en-US" altLang="zh-TW" sz="2400" b="1" dirty="0"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</a:rPr>
              <a:t>每個數都可以找到代表它的點</a:t>
            </a:r>
            <a:endParaRPr lang="en-US" altLang="zh-TW" sz="2400" dirty="0">
              <a:ea typeface="微軟正黑體" panose="020B0604030504040204" pitchFamily="34" charset="-120"/>
            </a:endParaRPr>
          </a:p>
        </p:txBody>
      </p:sp>
      <p:grpSp>
        <p:nvGrpSpPr>
          <p:cNvPr id="8" name="群組 7">
            <a:extLst>
              <a:ext uri="{FF2B5EF4-FFF2-40B4-BE49-F238E27FC236}">
                <a16:creationId xmlns:a16="http://schemas.microsoft.com/office/drawing/2014/main" id="{A03B094E-B6CB-490E-4973-342053F6E365}"/>
              </a:ext>
            </a:extLst>
          </p:cNvPr>
          <p:cNvGrpSpPr/>
          <p:nvPr/>
        </p:nvGrpSpPr>
        <p:grpSpPr>
          <a:xfrm>
            <a:off x="7623424" y="1160977"/>
            <a:ext cx="1633591" cy="2032602"/>
            <a:chOff x="7623424" y="1160977"/>
            <a:chExt cx="1633591" cy="2032602"/>
          </a:xfrm>
        </p:grpSpPr>
        <p:grpSp>
          <p:nvGrpSpPr>
            <p:cNvPr id="103" name="群組 102"/>
            <p:cNvGrpSpPr/>
            <p:nvPr/>
          </p:nvGrpSpPr>
          <p:grpSpPr>
            <a:xfrm>
              <a:off x="7675314" y="1391209"/>
              <a:ext cx="1543182" cy="1802370"/>
              <a:chOff x="7675314" y="2810251"/>
              <a:chExt cx="1543182" cy="1802370"/>
            </a:xfrm>
          </p:grpSpPr>
          <p:cxnSp>
            <p:nvCxnSpPr>
              <p:cNvPr id="53" name="直線接點 52"/>
              <p:cNvCxnSpPr/>
              <p:nvPr/>
            </p:nvCxnSpPr>
            <p:spPr>
              <a:xfrm flipH="1" flipV="1">
                <a:off x="7675314" y="3679037"/>
                <a:ext cx="204621" cy="933584"/>
              </a:xfrm>
              <a:prstGeom prst="line">
                <a:avLst/>
              </a:prstGeom>
              <a:ln w="25400">
                <a:solidFill>
                  <a:srgbClr val="FF6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直線接點 55"/>
              <p:cNvCxnSpPr/>
              <p:nvPr/>
            </p:nvCxnSpPr>
            <p:spPr>
              <a:xfrm flipV="1">
                <a:off x="7975851" y="4139435"/>
                <a:ext cx="799301" cy="466791"/>
              </a:xfrm>
              <a:prstGeom prst="line">
                <a:avLst/>
              </a:prstGeom>
              <a:ln w="25400">
                <a:solidFill>
                  <a:srgbClr val="FF6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線接點 58"/>
              <p:cNvCxnSpPr/>
              <p:nvPr/>
            </p:nvCxnSpPr>
            <p:spPr>
              <a:xfrm>
                <a:off x="8047682" y="3281518"/>
                <a:ext cx="0" cy="256843"/>
              </a:xfrm>
              <a:prstGeom prst="line">
                <a:avLst/>
              </a:prstGeom>
              <a:ln w="25400">
                <a:solidFill>
                  <a:srgbClr val="FF6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直線接點 60"/>
              <p:cNvCxnSpPr/>
              <p:nvPr/>
            </p:nvCxnSpPr>
            <p:spPr>
              <a:xfrm>
                <a:off x="8890678" y="3286846"/>
                <a:ext cx="0" cy="256843"/>
              </a:xfrm>
              <a:prstGeom prst="line">
                <a:avLst/>
              </a:prstGeom>
              <a:ln w="25400">
                <a:solidFill>
                  <a:srgbClr val="FF6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直線接點 61"/>
              <p:cNvCxnSpPr/>
              <p:nvPr/>
            </p:nvCxnSpPr>
            <p:spPr>
              <a:xfrm>
                <a:off x="8471274" y="3289691"/>
                <a:ext cx="0" cy="152754"/>
              </a:xfrm>
              <a:prstGeom prst="line">
                <a:avLst/>
              </a:prstGeom>
              <a:ln w="25400">
                <a:solidFill>
                  <a:srgbClr val="FF6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直線接點 63"/>
              <p:cNvCxnSpPr/>
              <p:nvPr/>
            </p:nvCxnSpPr>
            <p:spPr>
              <a:xfrm>
                <a:off x="8560796" y="3289691"/>
                <a:ext cx="0" cy="96129"/>
              </a:xfrm>
              <a:prstGeom prst="line">
                <a:avLst/>
              </a:prstGeom>
              <a:ln w="25400">
                <a:solidFill>
                  <a:srgbClr val="FF6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直線接點 64"/>
              <p:cNvCxnSpPr/>
              <p:nvPr/>
            </p:nvCxnSpPr>
            <p:spPr>
              <a:xfrm>
                <a:off x="8642862" y="3288627"/>
                <a:ext cx="0" cy="96129"/>
              </a:xfrm>
              <a:prstGeom prst="line">
                <a:avLst/>
              </a:prstGeom>
              <a:ln w="25400">
                <a:solidFill>
                  <a:srgbClr val="FF6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直線接點 65"/>
              <p:cNvCxnSpPr/>
              <p:nvPr/>
            </p:nvCxnSpPr>
            <p:spPr>
              <a:xfrm>
                <a:off x="8725984" y="3288627"/>
                <a:ext cx="0" cy="96129"/>
              </a:xfrm>
              <a:prstGeom prst="line">
                <a:avLst/>
              </a:prstGeom>
              <a:ln w="25400">
                <a:solidFill>
                  <a:srgbClr val="FF6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直線接點 66"/>
              <p:cNvCxnSpPr/>
              <p:nvPr/>
            </p:nvCxnSpPr>
            <p:spPr>
              <a:xfrm>
                <a:off x="8809112" y="3288627"/>
                <a:ext cx="0" cy="96129"/>
              </a:xfrm>
              <a:prstGeom prst="line">
                <a:avLst/>
              </a:prstGeom>
              <a:ln w="25400">
                <a:solidFill>
                  <a:srgbClr val="FF6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直線接點 67"/>
              <p:cNvCxnSpPr/>
              <p:nvPr/>
            </p:nvCxnSpPr>
            <p:spPr>
              <a:xfrm>
                <a:off x="8137700" y="3288627"/>
                <a:ext cx="0" cy="96129"/>
              </a:xfrm>
              <a:prstGeom prst="line">
                <a:avLst/>
              </a:prstGeom>
              <a:ln w="25400">
                <a:solidFill>
                  <a:srgbClr val="FF6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直線接點 68"/>
              <p:cNvCxnSpPr/>
              <p:nvPr/>
            </p:nvCxnSpPr>
            <p:spPr>
              <a:xfrm>
                <a:off x="8219766" y="3287563"/>
                <a:ext cx="0" cy="96129"/>
              </a:xfrm>
              <a:prstGeom prst="line">
                <a:avLst/>
              </a:prstGeom>
              <a:ln w="25400">
                <a:solidFill>
                  <a:srgbClr val="FF6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直線接點 69"/>
              <p:cNvCxnSpPr/>
              <p:nvPr/>
            </p:nvCxnSpPr>
            <p:spPr>
              <a:xfrm>
                <a:off x="8302888" y="3287563"/>
                <a:ext cx="0" cy="96129"/>
              </a:xfrm>
              <a:prstGeom prst="line">
                <a:avLst/>
              </a:prstGeom>
              <a:ln w="25400">
                <a:solidFill>
                  <a:srgbClr val="FF6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直線接點 70"/>
              <p:cNvCxnSpPr/>
              <p:nvPr/>
            </p:nvCxnSpPr>
            <p:spPr>
              <a:xfrm>
                <a:off x="8386016" y="3287563"/>
                <a:ext cx="0" cy="96129"/>
              </a:xfrm>
              <a:prstGeom prst="line">
                <a:avLst/>
              </a:prstGeom>
              <a:ln w="25400">
                <a:solidFill>
                  <a:srgbClr val="FF6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直線接點 71"/>
              <p:cNvCxnSpPr/>
              <p:nvPr/>
            </p:nvCxnSpPr>
            <p:spPr>
              <a:xfrm>
                <a:off x="8980700" y="3287561"/>
                <a:ext cx="0" cy="96129"/>
              </a:xfrm>
              <a:prstGeom prst="line">
                <a:avLst/>
              </a:prstGeom>
              <a:ln w="254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接點 72"/>
              <p:cNvCxnSpPr/>
              <p:nvPr/>
            </p:nvCxnSpPr>
            <p:spPr>
              <a:xfrm>
                <a:off x="9063822" y="3287561"/>
                <a:ext cx="0" cy="96129"/>
              </a:xfrm>
              <a:prstGeom prst="line">
                <a:avLst/>
              </a:prstGeom>
              <a:ln w="254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直線接點 73"/>
              <p:cNvCxnSpPr/>
              <p:nvPr/>
            </p:nvCxnSpPr>
            <p:spPr>
              <a:xfrm>
                <a:off x="9146950" y="3287561"/>
                <a:ext cx="0" cy="96129"/>
              </a:xfrm>
              <a:prstGeom prst="line">
                <a:avLst/>
              </a:prstGeom>
              <a:ln w="254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直線接點 74"/>
              <p:cNvCxnSpPr/>
              <p:nvPr/>
            </p:nvCxnSpPr>
            <p:spPr>
              <a:xfrm>
                <a:off x="7797735" y="3287562"/>
                <a:ext cx="0" cy="96129"/>
              </a:xfrm>
              <a:prstGeom prst="line">
                <a:avLst/>
              </a:prstGeom>
              <a:ln w="254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直線接點 75"/>
              <p:cNvCxnSpPr/>
              <p:nvPr/>
            </p:nvCxnSpPr>
            <p:spPr>
              <a:xfrm>
                <a:off x="7880857" y="3287562"/>
                <a:ext cx="0" cy="96129"/>
              </a:xfrm>
              <a:prstGeom prst="line">
                <a:avLst/>
              </a:prstGeom>
              <a:ln w="254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直線接點 76"/>
              <p:cNvCxnSpPr/>
              <p:nvPr/>
            </p:nvCxnSpPr>
            <p:spPr>
              <a:xfrm>
                <a:off x="7963985" y="3287562"/>
                <a:ext cx="0" cy="96129"/>
              </a:xfrm>
              <a:prstGeom prst="line">
                <a:avLst/>
              </a:prstGeom>
              <a:ln w="254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8" name="文字方塊 77"/>
              <p:cNvSpPr txBox="1"/>
              <p:nvPr/>
            </p:nvSpPr>
            <p:spPr>
              <a:xfrm>
                <a:off x="7812793" y="3546673"/>
                <a:ext cx="56270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000" b="1" dirty="0">
                    <a:solidFill>
                      <a:srgbClr val="FF6000"/>
                    </a:solidFill>
                    <a:latin typeface="Times New Roman" panose="02020603050405020304" pitchFamily="18" charset="0"/>
                    <a:ea typeface="全真中黑體" panose="02010609000101010101" pitchFamily="49" charset="-120"/>
                    <a:cs typeface="Times New Roman" panose="02020603050405020304" pitchFamily="18" charset="0"/>
                  </a:rPr>
                  <a:t>2.1</a:t>
                </a:r>
                <a:endParaRPr lang="zh-TW" altLang="en-US" sz="2000" b="1" dirty="0">
                  <a:solidFill>
                    <a:srgbClr val="FF6000"/>
                  </a:solidFill>
                  <a:latin typeface="Times New Roman" panose="02020603050405020304" pitchFamily="18" charset="0"/>
                  <a:ea typeface="全真中黑體" panose="02010609000101010101" pitchFamily="49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9" name="文字方塊 78"/>
              <p:cNvSpPr txBox="1"/>
              <p:nvPr/>
            </p:nvSpPr>
            <p:spPr>
              <a:xfrm>
                <a:off x="8655788" y="3545608"/>
                <a:ext cx="56270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000" b="1" dirty="0">
                    <a:solidFill>
                      <a:srgbClr val="FF6000"/>
                    </a:solidFill>
                    <a:latin typeface="Times New Roman" panose="02020603050405020304" pitchFamily="18" charset="0"/>
                    <a:ea typeface="全真中黑體" panose="02010609000101010101" pitchFamily="49" charset="-120"/>
                    <a:cs typeface="Times New Roman" panose="02020603050405020304" pitchFamily="18" charset="0"/>
                  </a:rPr>
                  <a:t>2.2</a:t>
                </a:r>
                <a:endParaRPr lang="zh-TW" altLang="en-US" sz="2000" b="1" dirty="0">
                  <a:solidFill>
                    <a:srgbClr val="FF6000"/>
                  </a:solidFill>
                  <a:latin typeface="Times New Roman" panose="02020603050405020304" pitchFamily="18" charset="0"/>
                  <a:ea typeface="全真中黑體" panose="02010609000101010101" pitchFamily="49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文字方塊 79"/>
              <p:cNvSpPr txBox="1"/>
              <p:nvPr/>
            </p:nvSpPr>
            <p:spPr>
              <a:xfrm>
                <a:off x="7869277" y="2810251"/>
                <a:ext cx="73322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ea typeface="全真中黑體" panose="02010609000101010101" pitchFamily="49" charset="-120"/>
                    <a:cs typeface="Times New Roman" panose="02020603050405020304" pitchFamily="18" charset="0"/>
                  </a:rPr>
                  <a:t>2.11</a:t>
                </a:r>
                <a:endParaRPr lang="zh-TW" altLang="en-US" sz="16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ea typeface="全真中黑體" panose="02010609000101010101" pitchFamily="49" charset="-12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84" name="直線單箭頭接點 83"/>
              <p:cNvCxnSpPr/>
              <p:nvPr/>
            </p:nvCxnSpPr>
            <p:spPr>
              <a:xfrm>
                <a:off x="8129317" y="3084359"/>
                <a:ext cx="0" cy="191832"/>
              </a:xfrm>
              <a:prstGeom prst="straightConnector1">
                <a:avLst/>
              </a:prstGeom>
              <a:ln w="31750">
                <a:solidFill>
                  <a:schemeClr val="accent1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橢圓 5">
              <a:extLst>
                <a:ext uri="{FF2B5EF4-FFF2-40B4-BE49-F238E27FC236}">
                  <a16:creationId xmlns:a16="http://schemas.microsoft.com/office/drawing/2014/main" id="{47908C56-76D6-A996-6596-AE4AA4EB8D83}"/>
                </a:ext>
              </a:extLst>
            </p:cNvPr>
            <p:cNvSpPr/>
            <p:nvPr/>
          </p:nvSpPr>
          <p:spPr>
            <a:xfrm>
              <a:off x="7623424" y="1160977"/>
              <a:ext cx="1633591" cy="1633591"/>
            </a:xfrm>
            <a:prstGeom prst="ellipse">
              <a:avLst/>
            </a:prstGeom>
            <a:noFill/>
            <a:ln w="30480">
              <a:solidFill>
                <a:srgbClr val="FF6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0" name="筆跡 9">
                <a:extLst>
                  <a:ext uri="{FF2B5EF4-FFF2-40B4-BE49-F238E27FC236}">
                    <a16:creationId xmlns:a16="http://schemas.microsoft.com/office/drawing/2014/main" id="{730ABD1D-BDF4-45DD-7AE0-568C04EF7DF0}"/>
                  </a:ext>
                </a:extLst>
              </p14:cNvPr>
              <p14:cNvContentPartPr/>
              <p14:nvPr/>
            </p14:nvContentPartPr>
            <p14:xfrm>
              <a:off x="3245400" y="2856600"/>
              <a:ext cx="5532480" cy="3503880"/>
            </p14:xfrm>
          </p:contentPart>
        </mc:Choice>
        <mc:Fallback>
          <p:pic>
            <p:nvPicPr>
              <p:cNvPr id="10" name="筆跡 9">
                <a:extLst>
                  <a:ext uri="{FF2B5EF4-FFF2-40B4-BE49-F238E27FC236}">
                    <a16:creationId xmlns:a16="http://schemas.microsoft.com/office/drawing/2014/main" id="{730ABD1D-BDF4-45DD-7AE0-568C04EF7DF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236040" y="2847240"/>
                <a:ext cx="5551200" cy="3522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46401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1" grpId="0"/>
      <p:bldP spid="32" grpId="0"/>
      <p:bldP spid="35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>
          <a:xfrm>
            <a:off x="0" y="-30480"/>
            <a:ext cx="12192000" cy="1016000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數的大小</a:t>
            </a:r>
          </a:p>
        </p:txBody>
      </p:sp>
      <p:cxnSp>
        <p:nvCxnSpPr>
          <p:cNvPr id="11" name="直線單箭頭接點 10"/>
          <p:cNvCxnSpPr/>
          <p:nvPr/>
        </p:nvCxnSpPr>
        <p:spPr>
          <a:xfrm>
            <a:off x="1555531" y="3292628"/>
            <a:ext cx="908093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/>
          <p:cNvCxnSpPr/>
          <p:nvPr/>
        </p:nvCxnSpPr>
        <p:spPr>
          <a:xfrm>
            <a:off x="6096000" y="3087683"/>
            <a:ext cx="0" cy="346841"/>
          </a:xfrm>
          <a:prstGeom prst="line">
            <a:avLst/>
          </a:prstGeom>
          <a:ln w="38100">
            <a:solidFill>
              <a:srgbClr val="FF4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字方塊 18"/>
          <p:cNvSpPr txBox="1"/>
          <p:nvPr/>
        </p:nvSpPr>
        <p:spPr>
          <a:xfrm>
            <a:off x="5849244" y="3324164"/>
            <a:ext cx="5044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4000" b="1" dirty="0">
                <a:solidFill>
                  <a:srgbClr val="FF4000"/>
                </a:solidFill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rPr>
              <a:t>0</a:t>
            </a:r>
            <a:endParaRPr lang="zh-TW" altLang="en-US" sz="4000" b="1" dirty="0">
              <a:solidFill>
                <a:srgbClr val="FF4000"/>
              </a:solidFill>
              <a:latin typeface="Times New Roman" panose="02020603050405020304" pitchFamily="18" charset="0"/>
              <a:ea typeface="全真中黑體" panose="02010609000101010101" pitchFamily="49" charset="-120"/>
              <a:cs typeface="Times New Roman" panose="02020603050405020304" pitchFamily="18" charset="0"/>
            </a:endParaRPr>
          </a:p>
        </p:txBody>
      </p:sp>
      <p:cxnSp>
        <p:nvCxnSpPr>
          <p:cNvPr id="50" name="直線接點 49"/>
          <p:cNvCxnSpPr/>
          <p:nvPr/>
        </p:nvCxnSpPr>
        <p:spPr>
          <a:xfrm>
            <a:off x="6957849" y="3162499"/>
            <a:ext cx="0" cy="1996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接點 54"/>
          <p:cNvCxnSpPr/>
          <p:nvPr/>
        </p:nvCxnSpPr>
        <p:spPr>
          <a:xfrm>
            <a:off x="7819703" y="3161255"/>
            <a:ext cx="0" cy="1996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接點 56"/>
          <p:cNvCxnSpPr/>
          <p:nvPr/>
        </p:nvCxnSpPr>
        <p:spPr>
          <a:xfrm>
            <a:off x="8686809" y="3161250"/>
            <a:ext cx="0" cy="1996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接點 59"/>
          <p:cNvCxnSpPr/>
          <p:nvPr/>
        </p:nvCxnSpPr>
        <p:spPr>
          <a:xfrm>
            <a:off x="9553919" y="3161250"/>
            <a:ext cx="0" cy="1996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接點 61"/>
          <p:cNvCxnSpPr/>
          <p:nvPr/>
        </p:nvCxnSpPr>
        <p:spPr>
          <a:xfrm>
            <a:off x="3500775" y="3162486"/>
            <a:ext cx="0" cy="1996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接點 62"/>
          <p:cNvCxnSpPr/>
          <p:nvPr/>
        </p:nvCxnSpPr>
        <p:spPr>
          <a:xfrm>
            <a:off x="4362629" y="3161242"/>
            <a:ext cx="0" cy="1996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接點 73"/>
          <p:cNvCxnSpPr/>
          <p:nvPr/>
        </p:nvCxnSpPr>
        <p:spPr>
          <a:xfrm>
            <a:off x="5229735" y="3161237"/>
            <a:ext cx="0" cy="1996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接點 76"/>
          <p:cNvCxnSpPr/>
          <p:nvPr/>
        </p:nvCxnSpPr>
        <p:spPr>
          <a:xfrm>
            <a:off x="2634924" y="3161225"/>
            <a:ext cx="0" cy="1996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文字方塊 77"/>
          <p:cNvSpPr txBox="1"/>
          <p:nvPr/>
        </p:nvSpPr>
        <p:spPr>
          <a:xfrm>
            <a:off x="6705602" y="3376386"/>
            <a:ext cx="50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rPr>
              <a:t>1</a:t>
            </a:r>
            <a:endParaRPr lang="zh-TW" altLang="en-US" sz="2800" b="1" dirty="0">
              <a:latin typeface="Times New Roman" panose="02020603050405020304" pitchFamily="18" charset="0"/>
              <a:ea typeface="全真中黑體" panose="02010609000101010101" pitchFamily="49" charset="-120"/>
              <a:cs typeface="Times New Roman" panose="02020603050405020304" pitchFamily="18" charset="0"/>
            </a:endParaRPr>
          </a:p>
        </p:txBody>
      </p:sp>
      <p:sp>
        <p:nvSpPr>
          <p:cNvPr id="79" name="文字方塊 78"/>
          <p:cNvSpPr txBox="1"/>
          <p:nvPr/>
        </p:nvSpPr>
        <p:spPr>
          <a:xfrm>
            <a:off x="7567451" y="3376386"/>
            <a:ext cx="50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rPr>
              <a:t>2</a:t>
            </a:r>
            <a:endParaRPr lang="zh-TW" altLang="en-US" sz="2800" b="1" dirty="0">
              <a:latin typeface="Times New Roman" panose="02020603050405020304" pitchFamily="18" charset="0"/>
              <a:ea typeface="全真中黑體" panose="02010609000101010101" pitchFamily="49" charset="-120"/>
              <a:cs typeface="Times New Roman" panose="02020603050405020304" pitchFamily="18" charset="0"/>
            </a:endParaRPr>
          </a:p>
        </p:txBody>
      </p:sp>
      <p:sp>
        <p:nvSpPr>
          <p:cNvPr id="80" name="文字方塊 79"/>
          <p:cNvSpPr txBox="1"/>
          <p:nvPr/>
        </p:nvSpPr>
        <p:spPr>
          <a:xfrm>
            <a:off x="8445065" y="3376386"/>
            <a:ext cx="50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rPr>
              <a:t>3</a:t>
            </a:r>
            <a:endParaRPr lang="zh-TW" altLang="en-US" sz="2800" b="1" dirty="0">
              <a:latin typeface="Times New Roman" panose="02020603050405020304" pitchFamily="18" charset="0"/>
              <a:ea typeface="全真中黑體" panose="02010609000101010101" pitchFamily="49" charset="-120"/>
              <a:cs typeface="Times New Roman" panose="02020603050405020304" pitchFamily="18" charset="0"/>
            </a:endParaRPr>
          </a:p>
        </p:txBody>
      </p:sp>
      <p:sp>
        <p:nvSpPr>
          <p:cNvPr id="81" name="文字方塊 80"/>
          <p:cNvSpPr txBox="1"/>
          <p:nvPr/>
        </p:nvSpPr>
        <p:spPr>
          <a:xfrm>
            <a:off x="9291148" y="3376386"/>
            <a:ext cx="50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rPr>
              <a:t>4</a:t>
            </a:r>
            <a:endParaRPr lang="zh-TW" altLang="en-US" sz="2800" b="1" dirty="0">
              <a:latin typeface="Times New Roman" panose="02020603050405020304" pitchFamily="18" charset="0"/>
              <a:ea typeface="全真中黑體" panose="02010609000101010101" pitchFamily="49" charset="-120"/>
              <a:cs typeface="Times New Roman" panose="02020603050405020304" pitchFamily="18" charset="0"/>
            </a:endParaRPr>
          </a:p>
        </p:txBody>
      </p:sp>
      <p:sp>
        <p:nvSpPr>
          <p:cNvPr id="82" name="文字方塊 81"/>
          <p:cNvSpPr txBox="1"/>
          <p:nvPr/>
        </p:nvSpPr>
        <p:spPr>
          <a:xfrm>
            <a:off x="4876805" y="3376386"/>
            <a:ext cx="704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rPr>
              <a:t>–1</a:t>
            </a:r>
            <a:endParaRPr lang="zh-TW" altLang="en-US" sz="2800" b="1" dirty="0">
              <a:latin typeface="Times New Roman" panose="02020603050405020304" pitchFamily="18" charset="0"/>
              <a:ea typeface="全真中黑體" panose="02010609000101010101" pitchFamily="49" charset="-120"/>
              <a:cs typeface="Times New Roman" panose="02020603050405020304" pitchFamily="18" charset="0"/>
            </a:endParaRPr>
          </a:p>
        </p:txBody>
      </p:sp>
      <p:sp>
        <p:nvSpPr>
          <p:cNvPr id="83" name="文字方塊 82"/>
          <p:cNvSpPr txBox="1"/>
          <p:nvPr/>
        </p:nvSpPr>
        <p:spPr>
          <a:xfrm>
            <a:off x="4004447" y="3376386"/>
            <a:ext cx="704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rPr>
              <a:t>–2</a:t>
            </a:r>
            <a:endParaRPr lang="zh-TW" altLang="en-US" sz="2800" b="1" dirty="0">
              <a:latin typeface="Times New Roman" panose="02020603050405020304" pitchFamily="18" charset="0"/>
              <a:ea typeface="全真中黑體" panose="02010609000101010101" pitchFamily="49" charset="-120"/>
              <a:cs typeface="Times New Roman" panose="02020603050405020304" pitchFamily="18" charset="0"/>
            </a:endParaRPr>
          </a:p>
        </p:txBody>
      </p:sp>
      <p:sp>
        <p:nvSpPr>
          <p:cNvPr id="84" name="文字方塊 83"/>
          <p:cNvSpPr txBox="1"/>
          <p:nvPr/>
        </p:nvSpPr>
        <p:spPr>
          <a:xfrm>
            <a:off x="3168873" y="3376386"/>
            <a:ext cx="704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rPr>
              <a:t>–3</a:t>
            </a:r>
            <a:endParaRPr lang="zh-TW" altLang="en-US" sz="2800" b="1" dirty="0">
              <a:latin typeface="Times New Roman" panose="02020603050405020304" pitchFamily="18" charset="0"/>
              <a:ea typeface="全真中黑體" panose="02010609000101010101" pitchFamily="49" charset="-120"/>
              <a:cs typeface="Times New Roman" panose="02020603050405020304" pitchFamily="18" charset="0"/>
            </a:endParaRPr>
          </a:p>
        </p:txBody>
      </p:sp>
      <p:sp>
        <p:nvSpPr>
          <p:cNvPr id="85" name="文字方塊 84"/>
          <p:cNvSpPr txBox="1"/>
          <p:nvPr/>
        </p:nvSpPr>
        <p:spPr>
          <a:xfrm>
            <a:off x="2222943" y="3376386"/>
            <a:ext cx="704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rPr>
              <a:t>–4</a:t>
            </a:r>
            <a:endParaRPr lang="zh-TW" altLang="en-US" sz="2800" b="1" dirty="0">
              <a:latin typeface="Times New Roman" panose="02020603050405020304" pitchFamily="18" charset="0"/>
              <a:ea typeface="全真中黑體" panose="02010609000101010101" pitchFamily="49" charset="-120"/>
              <a:cs typeface="Times New Roman" panose="02020603050405020304" pitchFamily="18" charset="0"/>
            </a:endParaRPr>
          </a:p>
        </p:txBody>
      </p:sp>
      <p:sp>
        <p:nvSpPr>
          <p:cNvPr id="89" name="AutoShape 208"/>
          <p:cNvSpPr>
            <a:spLocks noChangeArrowheads="1"/>
          </p:cNvSpPr>
          <p:nvPr/>
        </p:nvSpPr>
        <p:spPr bwMode="auto">
          <a:xfrm>
            <a:off x="4225224" y="4902271"/>
            <a:ext cx="3760602" cy="1296804"/>
          </a:xfrm>
          <a:prstGeom prst="roundRect">
            <a:avLst>
              <a:gd name="adj" fmla="val 6958"/>
            </a:avLst>
          </a:prstGeom>
          <a:solidFill>
            <a:srgbClr val="FFFFCC"/>
          </a:solidFill>
          <a:ln w="28575" algn="ctr">
            <a:solidFill>
              <a:srgbClr val="FF6000"/>
            </a:solidFill>
            <a:prstDash val="solid"/>
            <a:round/>
            <a:headEnd/>
            <a:tailEnd/>
          </a:ln>
          <a:effectLst/>
        </p:spPr>
        <p:txBody>
          <a:bodyPr wrap="none" lIns="360000" tIns="35100" rIns="360000" bIns="35100" anchor="ctr"/>
          <a:lstStyle/>
          <a:p>
            <a:pPr marL="457200" indent="-288000">
              <a:lnSpc>
                <a:spcPct val="120000"/>
              </a:lnSpc>
              <a:buFont typeface="+mj-lt"/>
              <a:buAutoNum type="arabicPeriod"/>
            </a:pPr>
            <a:r>
              <a:rPr lang="zh-TW" altLang="en-US" sz="2400" b="1" dirty="0"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</a:rPr>
              <a:t>負數 </a:t>
            </a:r>
            <a:r>
              <a:rPr lang="en-US" altLang="zh-TW" sz="2400" b="1" dirty="0">
                <a:ea typeface="微軟正黑體" panose="020B0604030504040204" pitchFamily="34" charset="-120"/>
              </a:rPr>
              <a:t>&lt; 0 &lt; </a:t>
            </a:r>
            <a:r>
              <a:rPr lang="zh-TW" altLang="en-US" sz="2400" dirty="0">
                <a:ea typeface="微軟正黑體" panose="020B0604030504040204" pitchFamily="34" charset="-120"/>
              </a:rPr>
              <a:t>正數</a:t>
            </a:r>
            <a:endParaRPr lang="en-US" altLang="zh-TW" sz="2400" dirty="0">
              <a:ea typeface="微軟正黑體" panose="020B0604030504040204" pitchFamily="34" charset="-120"/>
            </a:endParaRPr>
          </a:p>
          <a:p>
            <a:pPr marL="457200" indent="-288000">
              <a:lnSpc>
                <a:spcPct val="120000"/>
              </a:lnSpc>
              <a:buFont typeface="+mj-lt"/>
              <a:buAutoNum type="arabicPeriod"/>
            </a:pPr>
            <a:r>
              <a:rPr lang="zh-TW" altLang="en-US" sz="2400" b="1" dirty="0"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</a:rPr>
              <a:t>越右邊的數越大</a:t>
            </a:r>
            <a:endParaRPr lang="en-US" altLang="zh-TW" sz="2400" dirty="0">
              <a:ea typeface="微軟正黑體" panose="020B0604030504040204" pitchFamily="34" charset="-120"/>
            </a:endParaRPr>
          </a:p>
        </p:txBody>
      </p:sp>
      <p:grpSp>
        <p:nvGrpSpPr>
          <p:cNvPr id="4" name="群組 3">
            <a:extLst>
              <a:ext uri="{FF2B5EF4-FFF2-40B4-BE49-F238E27FC236}">
                <a16:creationId xmlns:a16="http://schemas.microsoft.com/office/drawing/2014/main" id="{2480001A-BB3D-452B-7CF1-BCF8782418BA}"/>
              </a:ext>
            </a:extLst>
          </p:cNvPr>
          <p:cNvGrpSpPr/>
          <p:nvPr/>
        </p:nvGrpSpPr>
        <p:grpSpPr>
          <a:xfrm>
            <a:off x="6390290" y="1644321"/>
            <a:ext cx="3053254" cy="1110309"/>
            <a:chOff x="6390290" y="1644321"/>
            <a:chExt cx="3053254" cy="1110309"/>
          </a:xfrm>
        </p:grpSpPr>
        <p:sp>
          <p:nvSpPr>
            <p:cNvPr id="87" name="文字方塊 86"/>
            <p:cNvSpPr txBox="1"/>
            <p:nvPr/>
          </p:nvSpPr>
          <p:spPr>
            <a:xfrm>
              <a:off x="6390290" y="1644321"/>
              <a:ext cx="305325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800" dirty="0">
                  <a:solidFill>
                    <a:srgbClr val="FF4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向</a:t>
              </a:r>
              <a:r>
                <a:rPr lang="zh-TW" altLang="en-US" sz="3200" dirty="0">
                  <a:solidFill>
                    <a:srgbClr val="FF4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en-US" sz="2800" dirty="0">
                  <a:solidFill>
                    <a:srgbClr val="FF4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右</a:t>
              </a:r>
              <a:r>
                <a:rPr lang="zh-TW" altLang="en-US" sz="4000" dirty="0">
                  <a:solidFill>
                    <a:srgbClr val="FF4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en-US" sz="2800" dirty="0">
                  <a:solidFill>
                    <a:srgbClr val="FF4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越</a:t>
              </a:r>
              <a:r>
                <a:rPr lang="zh-TW" altLang="en-US" sz="3200" dirty="0">
                  <a:solidFill>
                    <a:srgbClr val="FF4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en-US" sz="4000" b="1" dirty="0">
                  <a:solidFill>
                    <a:srgbClr val="FF4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大</a:t>
              </a:r>
            </a:p>
          </p:txBody>
        </p:sp>
        <p:sp>
          <p:nvSpPr>
            <p:cNvPr id="2" name="箭號: 向右 1">
              <a:extLst>
                <a:ext uri="{FF2B5EF4-FFF2-40B4-BE49-F238E27FC236}">
                  <a16:creationId xmlns:a16="http://schemas.microsoft.com/office/drawing/2014/main" id="{D2B6C4A9-CB03-8C8B-B3AD-EBD91024B8D8}"/>
                </a:ext>
              </a:extLst>
            </p:cNvPr>
            <p:cNvSpPr/>
            <p:nvPr/>
          </p:nvSpPr>
          <p:spPr>
            <a:xfrm>
              <a:off x="6549390" y="2514600"/>
              <a:ext cx="2731770" cy="240030"/>
            </a:xfrm>
            <a:prstGeom prst="rightArrow">
              <a:avLst>
                <a:gd name="adj1" fmla="val 50000"/>
                <a:gd name="adj2" fmla="val 106878"/>
              </a:avLst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2857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5" name="群組 4">
            <a:extLst>
              <a:ext uri="{FF2B5EF4-FFF2-40B4-BE49-F238E27FC236}">
                <a16:creationId xmlns:a16="http://schemas.microsoft.com/office/drawing/2014/main" id="{AF0C287B-6D69-8B75-162E-C6C6D08D2275}"/>
              </a:ext>
            </a:extLst>
          </p:cNvPr>
          <p:cNvGrpSpPr/>
          <p:nvPr/>
        </p:nvGrpSpPr>
        <p:grpSpPr>
          <a:xfrm>
            <a:off x="2727434" y="1654832"/>
            <a:ext cx="3053254" cy="1103608"/>
            <a:chOff x="2727434" y="1654832"/>
            <a:chExt cx="3053254" cy="1103608"/>
          </a:xfrm>
        </p:grpSpPr>
        <p:sp>
          <p:nvSpPr>
            <p:cNvPr id="88" name="文字方塊 87"/>
            <p:cNvSpPr txBox="1"/>
            <p:nvPr/>
          </p:nvSpPr>
          <p:spPr>
            <a:xfrm>
              <a:off x="2727434" y="1654832"/>
              <a:ext cx="305325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800" dirty="0">
                  <a:solidFill>
                    <a:srgbClr val="FF4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向</a:t>
              </a:r>
              <a:r>
                <a:rPr lang="zh-TW" altLang="en-US" sz="3200" dirty="0">
                  <a:solidFill>
                    <a:srgbClr val="FF4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en-US" sz="2800" dirty="0">
                  <a:solidFill>
                    <a:srgbClr val="FF4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左</a:t>
              </a:r>
              <a:r>
                <a:rPr lang="zh-TW" altLang="en-US" sz="4000" dirty="0">
                  <a:solidFill>
                    <a:srgbClr val="FF4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en-US" sz="2800" dirty="0">
                  <a:solidFill>
                    <a:srgbClr val="FF4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越</a:t>
              </a:r>
              <a:r>
                <a:rPr lang="zh-TW" altLang="en-US" sz="3200" dirty="0">
                  <a:solidFill>
                    <a:srgbClr val="FF4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en-US" sz="4000" b="1" dirty="0">
                  <a:solidFill>
                    <a:srgbClr val="FF4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小</a:t>
              </a:r>
            </a:p>
          </p:txBody>
        </p:sp>
        <p:sp>
          <p:nvSpPr>
            <p:cNvPr id="3" name="箭號: 向右 2">
              <a:extLst>
                <a:ext uri="{FF2B5EF4-FFF2-40B4-BE49-F238E27FC236}">
                  <a16:creationId xmlns:a16="http://schemas.microsoft.com/office/drawing/2014/main" id="{12EDE23F-F001-4028-B981-B9BBE37BE34D}"/>
                </a:ext>
              </a:extLst>
            </p:cNvPr>
            <p:cNvSpPr/>
            <p:nvPr/>
          </p:nvSpPr>
          <p:spPr>
            <a:xfrm rot="10800000">
              <a:off x="2952750" y="2518410"/>
              <a:ext cx="2731770" cy="240030"/>
            </a:xfrm>
            <a:prstGeom prst="rightArrow">
              <a:avLst>
                <a:gd name="adj1" fmla="val 50000"/>
                <a:gd name="adj2" fmla="val 106878"/>
              </a:avLst>
            </a:prstGeom>
            <a:gradFill flip="none" rotWithShape="1">
              <a:gsLst>
                <a:gs pos="0">
                  <a:schemeClr val="accent6">
                    <a:lumMod val="0"/>
                    <a:lumOff val="100000"/>
                  </a:schemeClr>
                </a:gs>
                <a:gs pos="20000">
                  <a:schemeClr val="accent6">
                    <a:lumMod val="0"/>
                    <a:lumOff val="100000"/>
                  </a:schemeClr>
                </a:gs>
                <a:gs pos="100000">
                  <a:schemeClr val="accent6">
                    <a:lumMod val="10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2857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578968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相反數</a:t>
            </a: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A6EFFE5E-194F-EE74-4CC6-CF3C04555111}"/>
              </a:ext>
            </a:extLst>
          </p:cNvPr>
          <p:cNvGrpSpPr/>
          <p:nvPr/>
        </p:nvGrpSpPr>
        <p:grpSpPr>
          <a:xfrm>
            <a:off x="3800004" y="2186198"/>
            <a:ext cx="4755180" cy="589484"/>
            <a:chOff x="3800004" y="2910716"/>
            <a:chExt cx="4755180" cy="589484"/>
          </a:xfrm>
        </p:grpSpPr>
        <p:cxnSp>
          <p:nvCxnSpPr>
            <p:cNvPr id="6" name="直線單箭頭接點 5">
              <a:extLst>
                <a:ext uri="{FF2B5EF4-FFF2-40B4-BE49-F238E27FC236}">
                  <a16:creationId xmlns:a16="http://schemas.microsoft.com/office/drawing/2014/main" id="{778135FC-42AF-1167-07E7-6FBBAD00DFCA}"/>
                </a:ext>
              </a:extLst>
            </p:cNvPr>
            <p:cNvCxnSpPr>
              <a:cxnSpLocks/>
            </p:cNvCxnSpPr>
            <p:nvPr/>
          </p:nvCxnSpPr>
          <p:spPr>
            <a:xfrm>
              <a:off x="3800004" y="3033619"/>
              <a:ext cx="4755180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接點 6">
              <a:extLst>
                <a:ext uri="{FF2B5EF4-FFF2-40B4-BE49-F238E27FC236}">
                  <a16:creationId xmlns:a16="http://schemas.microsoft.com/office/drawing/2014/main" id="{B5661504-5491-61EC-8DEA-2D1AB2394C58}"/>
                </a:ext>
              </a:extLst>
            </p:cNvPr>
            <p:cNvCxnSpPr/>
            <p:nvPr/>
          </p:nvCxnSpPr>
          <p:spPr>
            <a:xfrm>
              <a:off x="6081090" y="2912149"/>
              <a:ext cx="0" cy="21631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接點 7">
              <a:extLst>
                <a:ext uri="{FF2B5EF4-FFF2-40B4-BE49-F238E27FC236}">
                  <a16:creationId xmlns:a16="http://schemas.microsoft.com/office/drawing/2014/main" id="{6D5EC871-2EB2-F26E-8769-3A0294E1F84A}"/>
                </a:ext>
              </a:extLst>
            </p:cNvPr>
            <p:cNvCxnSpPr/>
            <p:nvPr/>
          </p:nvCxnSpPr>
          <p:spPr>
            <a:xfrm>
              <a:off x="7908867" y="2910716"/>
              <a:ext cx="0" cy="21631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接點 10">
              <a:extLst>
                <a:ext uri="{FF2B5EF4-FFF2-40B4-BE49-F238E27FC236}">
                  <a16:creationId xmlns:a16="http://schemas.microsoft.com/office/drawing/2014/main" id="{036FD18E-9FD5-61D5-D6AD-A1B137C822C2}"/>
                </a:ext>
              </a:extLst>
            </p:cNvPr>
            <p:cNvCxnSpPr/>
            <p:nvPr/>
          </p:nvCxnSpPr>
          <p:spPr>
            <a:xfrm>
              <a:off x="4252290" y="2918499"/>
              <a:ext cx="0" cy="21631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>
              <a:extLst>
                <a:ext uri="{FF2B5EF4-FFF2-40B4-BE49-F238E27FC236}">
                  <a16:creationId xmlns:a16="http://schemas.microsoft.com/office/drawing/2014/main" id="{4B52683A-EC87-CB96-9868-A40DB99FD5F3}"/>
                </a:ext>
              </a:extLst>
            </p:cNvPr>
            <p:cNvCxnSpPr/>
            <p:nvPr/>
          </p:nvCxnSpPr>
          <p:spPr>
            <a:xfrm>
              <a:off x="5166690" y="2912149"/>
              <a:ext cx="0" cy="21631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接點 12">
              <a:extLst>
                <a:ext uri="{FF2B5EF4-FFF2-40B4-BE49-F238E27FC236}">
                  <a16:creationId xmlns:a16="http://schemas.microsoft.com/office/drawing/2014/main" id="{09107B5F-6AD2-3C56-97AB-97B9D345E909}"/>
                </a:ext>
              </a:extLst>
            </p:cNvPr>
            <p:cNvCxnSpPr/>
            <p:nvPr/>
          </p:nvCxnSpPr>
          <p:spPr>
            <a:xfrm>
              <a:off x="6995490" y="2912149"/>
              <a:ext cx="0" cy="21631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文字方塊 13">
              <a:extLst>
                <a:ext uri="{FF2B5EF4-FFF2-40B4-BE49-F238E27FC236}">
                  <a16:creationId xmlns:a16="http://schemas.microsoft.com/office/drawing/2014/main" id="{B8752CD5-7E93-2712-7F7D-5E43E74448C0}"/>
                </a:ext>
              </a:extLst>
            </p:cNvPr>
            <p:cNvSpPr txBox="1"/>
            <p:nvPr/>
          </p:nvSpPr>
          <p:spPr>
            <a:xfrm>
              <a:off x="5922338" y="3038535"/>
              <a:ext cx="3937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b="1" dirty="0"/>
                <a:t>0</a:t>
              </a:r>
              <a:endParaRPr lang="zh-TW" altLang="en-US" sz="2400" b="1" dirty="0"/>
            </a:p>
          </p:txBody>
        </p:sp>
        <p:sp>
          <p:nvSpPr>
            <p:cNvPr id="15" name="文字方塊 14">
              <a:extLst>
                <a:ext uri="{FF2B5EF4-FFF2-40B4-BE49-F238E27FC236}">
                  <a16:creationId xmlns:a16="http://schemas.microsoft.com/office/drawing/2014/main" id="{AEF4D6B1-D634-C26A-605F-521712950A89}"/>
                </a:ext>
              </a:extLst>
            </p:cNvPr>
            <p:cNvSpPr txBox="1"/>
            <p:nvPr/>
          </p:nvSpPr>
          <p:spPr>
            <a:xfrm>
              <a:off x="7744788" y="3038535"/>
              <a:ext cx="5715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b="1" dirty="0"/>
                <a:t>2</a:t>
              </a:r>
              <a:endParaRPr lang="zh-TW" altLang="en-US" sz="2400" b="1" dirty="0"/>
            </a:p>
          </p:txBody>
        </p:sp>
        <p:sp>
          <p:nvSpPr>
            <p:cNvPr id="16" name="文字方塊 15">
              <a:extLst>
                <a:ext uri="{FF2B5EF4-FFF2-40B4-BE49-F238E27FC236}">
                  <a16:creationId xmlns:a16="http://schemas.microsoft.com/office/drawing/2014/main" id="{0A0A19F1-558F-7322-2C19-801FE042DB3B}"/>
                </a:ext>
              </a:extLst>
            </p:cNvPr>
            <p:cNvSpPr txBox="1"/>
            <p:nvPr/>
          </p:nvSpPr>
          <p:spPr>
            <a:xfrm>
              <a:off x="3934788" y="3038535"/>
              <a:ext cx="508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b="1" dirty="0"/>
                <a:t>–2</a:t>
              </a:r>
              <a:endParaRPr lang="zh-TW" altLang="en-US" sz="2400" b="1" dirty="0"/>
            </a:p>
          </p:txBody>
        </p:sp>
      </p:grpSp>
      <p:grpSp>
        <p:nvGrpSpPr>
          <p:cNvPr id="22" name="群組 21">
            <a:extLst>
              <a:ext uri="{FF2B5EF4-FFF2-40B4-BE49-F238E27FC236}">
                <a16:creationId xmlns:a16="http://schemas.microsoft.com/office/drawing/2014/main" id="{0E9B66FD-8C0C-8B79-F1D5-A14A76FEE3F6}"/>
              </a:ext>
            </a:extLst>
          </p:cNvPr>
          <p:cNvGrpSpPr/>
          <p:nvPr/>
        </p:nvGrpSpPr>
        <p:grpSpPr>
          <a:xfrm>
            <a:off x="6079067" y="1659967"/>
            <a:ext cx="1824566" cy="643640"/>
            <a:chOff x="6079067" y="2345093"/>
            <a:chExt cx="1824566" cy="643640"/>
          </a:xfrm>
        </p:grpSpPr>
        <p:sp>
          <p:nvSpPr>
            <p:cNvPr id="20" name="手繪多邊形: 圖案 19">
              <a:extLst>
                <a:ext uri="{FF2B5EF4-FFF2-40B4-BE49-F238E27FC236}">
                  <a16:creationId xmlns:a16="http://schemas.microsoft.com/office/drawing/2014/main" id="{DBD0123E-1B66-B469-3E58-355E58F7A504}"/>
                </a:ext>
              </a:extLst>
            </p:cNvPr>
            <p:cNvSpPr/>
            <p:nvPr/>
          </p:nvSpPr>
          <p:spPr>
            <a:xfrm>
              <a:off x="6079067" y="2603500"/>
              <a:ext cx="1824566" cy="385233"/>
            </a:xfrm>
            <a:custGeom>
              <a:avLst/>
              <a:gdLst>
                <a:gd name="connsiteX0" fmla="*/ 0 w 1824566"/>
                <a:gd name="connsiteY0" fmla="*/ 385233 h 385233"/>
                <a:gd name="connsiteX1" fmla="*/ 956733 w 1824566"/>
                <a:gd name="connsiteY1" fmla="*/ 0 h 385233"/>
                <a:gd name="connsiteX2" fmla="*/ 1824566 w 1824566"/>
                <a:gd name="connsiteY2" fmla="*/ 385233 h 3852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24566" h="385233">
                  <a:moveTo>
                    <a:pt x="0" y="385233"/>
                  </a:moveTo>
                  <a:cubicBezTo>
                    <a:pt x="326319" y="192616"/>
                    <a:pt x="652639" y="0"/>
                    <a:pt x="956733" y="0"/>
                  </a:cubicBezTo>
                  <a:cubicBezTo>
                    <a:pt x="1260827" y="0"/>
                    <a:pt x="1542696" y="192616"/>
                    <a:pt x="1824566" y="385233"/>
                  </a:cubicBezTo>
                </a:path>
              </a:pathLst>
            </a:custGeom>
            <a:noFill/>
            <a:ln w="25400">
              <a:solidFill>
                <a:srgbClr val="FF863B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文字方塊 25">
              <a:extLst>
                <a:ext uri="{FF2B5EF4-FFF2-40B4-BE49-F238E27FC236}">
                  <a16:creationId xmlns:a16="http://schemas.microsoft.com/office/drawing/2014/main" id="{EA5FFD35-61DD-8B5D-E0CF-D82F17FB85BB}"/>
                </a:ext>
              </a:extLst>
            </p:cNvPr>
            <p:cNvSpPr txBox="1"/>
            <p:nvPr/>
          </p:nvSpPr>
          <p:spPr>
            <a:xfrm>
              <a:off x="6792288" y="2345093"/>
              <a:ext cx="46355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400" b="1" dirty="0">
                  <a:solidFill>
                    <a:srgbClr val="FF6000"/>
                  </a:solidFill>
                </a:rPr>
                <a:t>2</a:t>
              </a:r>
              <a:endParaRPr lang="zh-TW" altLang="en-US" sz="2400" b="1" dirty="0">
                <a:solidFill>
                  <a:srgbClr val="FF6000"/>
                </a:solidFill>
              </a:endParaRPr>
            </a:p>
          </p:txBody>
        </p:sp>
      </p:grpSp>
      <p:grpSp>
        <p:nvGrpSpPr>
          <p:cNvPr id="21" name="群組 20">
            <a:extLst>
              <a:ext uri="{FF2B5EF4-FFF2-40B4-BE49-F238E27FC236}">
                <a16:creationId xmlns:a16="http://schemas.microsoft.com/office/drawing/2014/main" id="{76F8FCAD-C76F-700A-B415-A6817E5C5C10}"/>
              </a:ext>
            </a:extLst>
          </p:cNvPr>
          <p:cNvGrpSpPr/>
          <p:nvPr/>
        </p:nvGrpSpPr>
        <p:grpSpPr>
          <a:xfrm>
            <a:off x="4246033" y="1653617"/>
            <a:ext cx="1833034" cy="654224"/>
            <a:chOff x="4246033" y="2338743"/>
            <a:chExt cx="1833034" cy="654224"/>
          </a:xfrm>
        </p:grpSpPr>
        <p:sp>
          <p:nvSpPr>
            <p:cNvPr id="18" name="手繪多邊形: 圖案 17">
              <a:extLst>
                <a:ext uri="{FF2B5EF4-FFF2-40B4-BE49-F238E27FC236}">
                  <a16:creationId xmlns:a16="http://schemas.microsoft.com/office/drawing/2014/main" id="{B00821FD-F924-8333-FBBB-45BF04742959}"/>
                </a:ext>
              </a:extLst>
            </p:cNvPr>
            <p:cNvSpPr/>
            <p:nvPr/>
          </p:nvSpPr>
          <p:spPr>
            <a:xfrm>
              <a:off x="4246033" y="2586560"/>
              <a:ext cx="1833034" cy="406407"/>
            </a:xfrm>
            <a:custGeom>
              <a:avLst/>
              <a:gdLst>
                <a:gd name="connsiteX0" fmla="*/ 0 w 1833034"/>
                <a:gd name="connsiteY0" fmla="*/ 397940 h 406407"/>
                <a:gd name="connsiteX1" fmla="*/ 944034 w 1833034"/>
                <a:gd name="connsiteY1" fmla="*/ 7 h 406407"/>
                <a:gd name="connsiteX2" fmla="*/ 1833034 w 1833034"/>
                <a:gd name="connsiteY2" fmla="*/ 406407 h 406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33034" h="406407">
                  <a:moveTo>
                    <a:pt x="0" y="397940"/>
                  </a:moveTo>
                  <a:cubicBezTo>
                    <a:pt x="319264" y="198268"/>
                    <a:pt x="638528" y="-1404"/>
                    <a:pt x="944034" y="7"/>
                  </a:cubicBezTo>
                  <a:cubicBezTo>
                    <a:pt x="1249540" y="1418"/>
                    <a:pt x="1541287" y="203912"/>
                    <a:pt x="1833034" y="406407"/>
                  </a:cubicBezTo>
                </a:path>
              </a:pathLst>
            </a:custGeom>
            <a:noFill/>
            <a:ln w="25400">
              <a:solidFill>
                <a:srgbClr val="FF863B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3" name="文字方塊 32">
              <a:extLst>
                <a:ext uri="{FF2B5EF4-FFF2-40B4-BE49-F238E27FC236}">
                  <a16:creationId xmlns:a16="http://schemas.microsoft.com/office/drawing/2014/main" id="{A3BFE643-38BE-AF59-F821-5066561DDAF0}"/>
                </a:ext>
              </a:extLst>
            </p:cNvPr>
            <p:cNvSpPr txBox="1"/>
            <p:nvPr/>
          </p:nvSpPr>
          <p:spPr>
            <a:xfrm>
              <a:off x="4950788" y="2338743"/>
              <a:ext cx="46355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400" b="1" dirty="0">
                  <a:solidFill>
                    <a:srgbClr val="FF6000"/>
                  </a:solidFill>
                </a:rPr>
                <a:t>2</a:t>
              </a:r>
              <a:endParaRPr lang="zh-TW" altLang="en-US" sz="2400" b="1" dirty="0">
                <a:solidFill>
                  <a:srgbClr val="FF6000"/>
                </a:solidFill>
              </a:endParaRPr>
            </a:p>
          </p:txBody>
        </p:sp>
      </p:grpSp>
      <p:sp>
        <p:nvSpPr>
          <p:cNvPr id="44" name="矩形: 圓角 43">
            <a:extLst>
              <a:ext uri="{FF2B5EF4-FFF2-40B4-BE49-F238E27FC236}">
                <a16:creationId xmlns:a16="http://schemas.microsoft.com/office/drawing/2014/main" id="{4436B226-E411-9B9F-5671-C4FA88EDF063}"/>
              </a:ext>
            </a:extLst>
          </p:cNvPr>
          <p:cNvSpPr/>
          <p:nvPr/>
        </p:nvSpPr>
        <p:spPr>
          <a:xfrm>
            <a:off x="3828496" y="4561725"/>
            <a:ext cx="4544323" cy="1676385"/>
          </a:xfrm>
          <a:prstGeom prst="roundRect">
            <a:avLst>
              <a:gd name="adj" fmla="val 8456"/>
            </a:avLst>
          </a:prstGeom>
          <a:solidFill>
            <a:srgbClr val="FFFFCC"/>
          </a:solidFill>
          <a:ln w="28575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tlCol="0" anchor="ctr"/>
          <a:lstStyle/>
          <a:p>
            <a:pPr marL="457200" indent="-288000">
              <a:lnSpc>
                <a:spcPct val="120000"/>
              </a:lnSpc>
              <a:buAutoNum type="arabicPeriod"/>
            </a:pPr>
            <a:r>
              <a:rPr lang="zh-TW" altLang="en-US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0 </a:t>
            </a:r>
            <a:r>
              <a:rPr lang="zh-TW" altLang="en-US" sz="2400" dirty="0">
                <a:solidFill>
                  <a:schemeClr val="tx1"/>
                </a:solidFill>
                <a:ea typeface="微軟正黑體" panose="020B0604030504040204" pitchFamily="34" charset="-120"/>
              </a:rPr>
              <a:t>的相反數為 </a:t>
            </a:r>
            <a:r>
              <a:rPr lang="en-US" altLang="zh-TW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0</a:t>
            </a:r>
          </a:p>
          <a:p>
            <a:pPr marL="457200" indent="-288000">
              <a:lnSpc>
                <a:spcPct val="120000"/>
              </a:lnSpc>
              <a:buAutoNum type="arabicPeriod"/>
            </a:pPr>
            <a:r>
              <a:rPr lang="zh-TW" altLang="en-US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 </a:t>
            </a:r>
            <a:r>
              <a:rPr lang="en-US" altLang="zh-TW" sz="2400" b="1" i="1" dirty="0">
                <a:solidFill>
                  <a:schemeClr val="tx1"/>
                </a:solidFill>
                <a:ea typeface="微軟正黑體" panose="020B0604030504040204" pitchFamily="34" charset="-120"/>
              </a:rPr>
              <a:t>a</a:t>
            </a:r>
            <a:r>
              <a:rPr lang="en-US" altLang="zh-TW" sz="2400" i="1" dirty="0">
                <a:solidFill>
                  <a:schemeClr val="tx1"/>
                </a:solidFill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solidFill>
                  <a:schemeClr val="tx1"/>
                </a:solidFill>
                <a:ea typeface="微軟正黑體" panose="020B0604030504040204" pitchFamily="34" charset="-120"/>
              </a:rPr>
              <a:t>的相反數為 </a:t>
            </a:r>
            <a:r>
              <a:rPr lang="en-US" altLang="zh-TW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–</a:t>
            </a:r>
            <a:r>
              <a:rPr lang="en-US" altLang="zh-TW" sz="2400" b="1" i="1" dirty="0">
                <a:solidFill>
                  <a:schemeClr val="tx1"/>
                </a:solidFill>
                <a:ea typeface="微軟正黑體" panose="020B0604030504040204" pitchFamily="34" charset="-120"/>
              </a:rPr>
              <a:t>a</a:t>
            </a:r>
          </a:p>
          <a:p>
            <a:pPr marL="457200" indent="-288000">
              <a:lnSpc>
                <a:spcPct val="120000"/>
              </a:lnSpc>
              <a:buAutoNum type="arabicPeriod"/>
            </a:pPr>
            <a:r>
              <a:rPr lang="zh-TW" altLang="en-US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–</a:t>
            </a:r>
            <a:r>
              <a:rPr lang="en-US" altLang="zh-TW" sz="2400" b="1" i="1" dirty="0">
                <a:solidFill>
                  <a:schemeClr val="tx1"/>
                </a:solidFill>
                <a:ea typeface="微軟正黑體" panose="020B0604030504040204" pitchFamily="34" charset="-120"/>
              </a:rPr>
              <a:t>a</a:t>
            </a:r>
            <a:r>
              <a:rPr lang="en-US" altLang="zh-TW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solidFill>
                  <a:schemeClr val="tx1"/>
                </a:solidFill>
                <a:ea typeface="微軟正黑體" panose="020B0604030504040204" pitchFamily="34" charset="-120"/>
              </a:rPr>
              <a:t>的相反數為 </a:t>
            </a:r>
            <a:r>
              <a:rPr lang="en-US" altLang="zh-TW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–(–</a:t>
            </a:r>
            <a:r>
              <a:rPr lang="en-US" altLang="zh-TW" sz="2400" b="1" i="1" dirty="0">
                <a:solidFill>
                  <a:schemeClr val="tx1"/>
                </a:solidFill>
                <a:ea typeface="微軟正黑體" panose="020B0604030504040204" pitchFamily="34" charset="-120"/>
              </a:rPr>
              <a:t>a</a:t>
            </a:r>
            <a:r>
              <a:rPr lang="en-US" altLang="zh-TW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) = </a:t>
            </a:r>
            <a:r>
              <a:rPr lang="en-US" altLang="zh-TW" sz="2400" b="1" i="1" dirty="0">
                <a:solidFill>
                  <a:schemeClr val="tx1"/>
                </a:solidFill>
                <a:ea typeface="微軟正黑體" panose="020B0604030504040204" pitchFamily="34" charset="-120"/>
              </a:rPr>
              <a:t>a</a:t>
            </a:r>
            <a:r>
              <a:rPr lang="en-US" altLang="zh-TW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   </a:t>
            </a:r>
            <a:endParaRPr lang="zh-TW" altLang="en-US" sz="2400" b="1" dirty="0">
              <a:solidFill>
                <a:schemeClr val="tx1"/>
              </a:solidFill>
              <a:ea typeface="微軟正黑體" panose="020B0604030504040204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BDE0DFC9-107B-370A-AE50-E3163EB45CAC}"/>
              </a:ext>
            </a:extLst>
          </p:cNvPr>
          <p:cNvSpPr txBox="1"/>
          <p:nvPr/>
        </p:nvSpPr>
        <p:spPr>
          <a:xfrm>
            <a:off x="2972819" y="3092099"/>
            <a:ext cx="6255266" cy="496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原點兩側，與原點距離相等</a:t>
            </a:r>
            <a:endParaRPr lang="en-US" altLang="zh-TW" sz="2400" dirty="0"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69809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絕對值</a:t>
            </a:r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31CA4DED-BBF3-4414-A703-6ECD82B6A475}"/>
              </a:ext>
            </a:extLst>
          </p:cNvPr>
          <p:cNvSpPr txBox="1"/>
          <p:nvPr/>
        </p:nvSpPr>
        <p:spPr>
          <a:xfrm>
            <a:off x="3047245" y="1349572"/>
            <a:ext cx="6096753" cy="496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2400" b="1" i="1" dirty="0">
                <a:ea typeface="微軟正黑體" panose="020B0604030504040204" pitchFamily="34" charset="-120"/>
              </a:rPr>
              <a:t>| a |</a:t>
            </a:r>
            <a:r>
              <a:rPr lang="zh-TW" altLang="en-US" sz="2400" b="1" i="1" dirty="0"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</a:rPr>
              <a:t>就是去掉性質符號，只留下數字的部分</a:t>
            </a:r>
            <a:endParaRPr lang="en-US" altLang="zh-TW" sz="2400" dirty="0">
              <a:ea typeface="微軟正黑體" panose="020B0604030504040204" pitchFamily="34" charset="-120"/>
            </a:endParaRPr>
          </a:p>
        </p:txBody>
      </p:sp>
      <p:sp>
        <p:nvSpPr>
          <p:cNvPr id="44" name="矩形: 圓角 43">
            <a:extLst>
              <a:ext uri="{FF2B5EF4-FFF2-40B4-BE49-F238E27FC236}">
                <a16:creationId xmlns:a16="http://schemas.microsoft.com/office/drawing/2014/main" id="{4436B226-E411-9B9F-5671-C4FA88EDF063}"/>
              </a:ext>
            </a:extLst>
          </p:cNvPr>
          <p:cNvSpPr/>
          <p:nvPr/>
        </p:nvSpPr>
        <p:spPr>
          <a:xfrm>
            <a:off x="4193627" y="4559871"/>
            <a:ext cx="3804745" cy="2053533"/>
          </a:xfrm>
          <a:prstGeom prst="roundRect">
            <a:avLst>
              <a:gd name="adj" fmla="val 6841"/>
            </a:avLst>
          </a:prstGeom>
          <a:solidFill>
            <a:srgbClr val="FFFFCC"/>
          </a:solidFill>
          <a:ln w="28575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tlCol="0" anchor="ctr"/>
          <a:lstStyle/>
          <a:p>
            <a:pPr marL="457200" indent="-288000">
              <a:lnSpc>
                <a:spcPct val="120000"/>
              </a:lnSpc>
              <a:buFont typeface="+mj-lt"/>
              <a:buAutoNum type="arabicPeriod"/>
            </a:pPr>
            <a:r>
              <a:rPr lang="zh-TW" altLang="en-US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| </a:t>
            </a:r>
            <a:r>
              <a:rPr lang="en-US" altLang="zh-TW" sz="2400" b="1" i="1" dirty="0">
                <a:solidFill>
                  <a:schemeClr val="tx1"/>
                </a:solidFill>
                <a:ea typeface="微軟正黑體" panose="020B0604030504040204" pitchFamily="34" charset="-120"/>
              </a:rPr>
              <a:t>a </a:t>
            </a:r>
            <a:r>
              <a:rPr lang="en-US" altLang="zh-TW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| = | –</a:t>
            </a:r>
            <a:r>
              <a:rPr lang="en-US" altLang="zh-TW" sz="2400" b="1" i="1" dirty="0">
                <a:solidFill>
                  <a:schemeClr val="tx1"/>
                </a:solidFill>
                <a:ea typeface="微軟正黑體" panose="020B0604030504040204" pitchFamily="34" charset="-120"/>
              </a:rPr>
              <a:t>a</a:t>
            </a:r>
            <a:r>
              <a:rPr lang="en-US" altLang="zh-TW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 | </a:t>
            </a:r>
          </a:p>
          <a:p>
            <a:pPr marL="457200" indent="-288000">
              <a:lnSpc>
                <a:spcPct val="120000"/>
              </a:lnSpc>
              <a:buFont typeface="+mj-lt"/>
              <a:buAutoNum type="arabicPeriod"/>
            </a:pPr>
            <a:r>
              <a:rPr lang="zh-TW" altLang="en-US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solidFill>
                  <a:schemeClr val="tx1"/>
                </a:solidFill>
                <a:ea typeface="微軟正黑體" panose="020B0604030504040204" pitchFamily="34" charset="-120"/>
              </a:rPr>
              <a:t>當 </a:t>
            </a:r>
            <a:r>
              <a:rPr lang="en-US" altLang="zh-TW" sz="2400" b="1" i="1" dirty="0">
                <a:solidFill>
                  <a:schemeClr val="tx1"/>
                </a:solidFill>
                <a:ea typeface="微軟正黑體" panose="020B0604030504040204" pitchFamily="34" charset="-120"/>
              </a:rPr>
              <a:t>a</a:t>
            </a:r>
            <a:r>
              <a:rPr lang="en-US" altLang="zh-TW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 &gt; 0</a:t>
            </a:r>
            <a:r>
              <a:rPr lang="zh-TW" altLang="en-US" sz="2400" dirty="0">
                <a:solidFill>
                  <a:schemeClr val="tx1"/>
                </a:solidFill>
                <a:ea typeface="微軟正黑體" panose="020B0604030504040204" pitchFamily="34" charset="-120"/>
              </a:rPr>
              <a:t>，</a:t>
            </a:r>
            <a:r>
              <a:rPr lang="en-US" altLang="zh-TW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| </a:t>
            </a:r>
            <a:r>
              <a:rPr lang="en-US" altLang="zh-TW" sz="2400" b="1" i="1" dirty="0">
                <a:solidFill>
                  <a:schemeClr val="tx1"/>
                </a:solidFill>
                <a:ea typeface="微軟正黑體" panose="020B0604030504040204" pitchFamily="34" charset="-120"/>
              </a:rPr>
              <a:t>a</a:t>
            </a:r>
            <a:r>
              <a:rPr lang="en-US" altLang="zh-TW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 | = </a:t>
            </a:r>
            <a:r>
              <a:rPr lang="en-US" altLang="zh-TW" sz="2400" b="1" i="1" dirty="0">
                <a:solidFill>
                  <a:schemeClr val="tx1"/>
                </a:solidFill>
                <a:ea typeface="微軟正黑體" panose="020B0604030504040204" pitchFamily="34" charset="-120"/>
              </a:rPr>
              <a:t>a</a:t>
            </a:r>
          </a:p>
          <a:p>
            <a:pPr>
              <a:lnSpc>
                <a:spcPct val="120000"/>
              </a:lnSpc>
            </a:pPr>
            <a:r>
              <a:rPr lang="zh-TW" altLang="en-US" sz="2400" dirty="0">
                <a:solidFill>
                  <a:schemeClr val="tx1"/>
                </a:solidFill>
                <a:ea typeface="微軟正黑體" panose="020B0604030504040204" pitchFamily="34" charset="-120"/>
              </a:rPr>
              <a:t>       當 </a:t>
            </a:r>
            <a:r>
              <a:rPr lang="en-US" altLang="zh-TW" sz="2400" b="1" i="1" dirty="0">
                <a:solidFill>
                  <a:schemeClr val="tx1"/>
                </a:solidFill>
                <a:ea typeface="微軟正黑體" panose="020B0604030504040204" pitchFamily="34" charset="-120"/>
              </a:rPr>
              <a:t>a</a:t>
            </a:r>
            <a:r>
              <a:rPr lang="en-US" altLang="zh-TW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 = 0</a:t>
            </a:r>
            <a:r>
              <a:rPr lang="zh-TW" altLang="en-US" sz="2400" dirty="0">
                <a:solidFill>
                  <a:schemeClr val="tx1"/>
                </a:solidFill>
                <a:ea typeface="微軟正黑體" panose="020B0604030504040204" pitchFamily="34" charset="-120"/>
              </a:rPr>
              <a:t>，</a:t>
            </a:r>
            <a:r>
              <a:rPr lang="en-US" altLang="zh-TW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| </a:t>
            </a:r>
            <a:r>
              <a:rPr lang="en-US" altLang="zh-TW" sz="2400" b="1" i="1" dirty="0">
                <a:solidFill>
                  <a:schemeClr val="tx1"/>
                </a:solidFill>
                <a:ea typeface="微軟正黑體" panose="020B0604030504040204" pitchFamily="34" charset="-120"/>
              </a:rPr>
              <a:t>a</a:t>
            </a:r>
            <a:r>
              <a:rPr lang="en-US" altLang="zh-TW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 | = 0</a:t>
            </a:r>
          </a:p>
          <a:p>
            <a:pPr>
              <a:lnSpc>
                <a:spcPct val="120000"/>
              </a:lnSpc>
            </a:pPr>
            <a:r>
              <a:rPr lang="zh-TW" altLang="en-US" sz="2400" dirty="0">
                <a:solidFill>
                  <a:schemeClr val="tx1"/>
                </a:solidFill>
                <a:ea typeface="微軟正黑體" panose="020B0604030504040204" pitchFamily="34" charset="-120"/>
              </a:rPr>
              <a:t>       當 </a:t>
            </a:r>
            <a:r>
              <a:rPr lang="en-US" altLang="zh-TW" sz="2400" b="1" i="1" dirty="0">
                <a:solidFill>
                  <a:schemeClr val="tx1"/>
                </a:solidFill>
                <a:ea typeface="微軟正黑體" panose="020B0604030504040204" pitchFamily="34" charset="-120"/>
              </a:rPr>
              <a:t>a</a:t>
            </a:r>
            <a:r>
              <a:rPr lang="en-US" altLang="zh-TW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 &lt; 0</a:t>
            </a:r>
            <a:r>
              <a:rPr lang="zh-TW" altLang="en-US" sz="2400" dirty="0">
                <a:solidFill>
                  <a:schemeClr val="tx1"/>
                </a:solidFill>
                <a:ea typeface="微軟正黑體" panose="020B0604030504040204" pitchFamily="34" charset="-120"/>
              </a:rPr>
              <a:t>，</a:t>
            </a:r>
            <a:r>
              <a:rPr lang="en-US" altLang="zh-TW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| </a:t>
            </a:r>
            <a:r>
              <a:rPr lang="en-US" altLang="zh-TW" sz="2400" b="1" i="1" dirty="0">
                <a:solidFill>
                  <a:schemeClr val="tx1"/>
                </a:solidFill>
                <a:ea typeface="微軟正黑體" panose="020B0604030504040204" pitchFamily="34" charset="-120"/>
              </a:rPr>
              <a:t>a</a:t>
            </a:r>
            <a:r>
              <a:rPr lang="en-US" altLang="zh-TW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 | = –</a:t>
            </a:r>
            <a:r>
              <a:rPr lang="en-US" altLang="zh-TW" sz="2400" b="1" i="1" dirty="0">
                <a:solidFill>
                  <a:schemeClr val="tx1"/>
                </a:solidFill>
                <a:ea typeface="微軟正黑體" panose="020B0604030504040204" pitchFamily="34" charset="-120"/>
              </a:rPr>
              <a:t>a</a:t>
            </a:r>
            <a:r>
              <a:rPr lang="en-US" altLang="zh-TW" sz="2400" b="1" dirty="0">
                <a:solidFill>
                  <a:schemeClr val="tx1"/>
                </a:solidFill>
                <a:ea typeface="微軟正黑體" panose="020B0604030504040204" pitchFamily="34" charset="-120"/>
              </a:rPr>
              <a:t>   </a:t>
            </a:r>
            <a:endParaRPr lang="zh-TW" altLang="en-US" sz="2400" b="1" dirty="0">
              <a:solidFill>
                <a:schemeClr val="tx1"/>
              </a:solidFill>
              <a:ea typeface="微軟正黑體" panose="020B0604030504040204" pitchFamily="34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24EE28E6-7AF1-119C-CFF4-4E05F23A604D}"/>
              </a:ext>
            </a:extLst>
          </p:cNvPr>
          <p:cNvGrpSpPr/>
          <p:nvPr/>
        </p:nvGrpSpPr>
        <p:grpSpPr>
          <a:xfrm>
            <a:off x="3358930" y="2297521"/>
            <a:ext cx="2743200" cy="659265"/>
            <a:chOff x="3358930" y="2496641"/>
            <a:chExt cx="2743200" cy="659265"/>
          </a:xfrm>
        </p:grpSpPr>
        <p:sp>
          <p:nvSpPr>
            <p:cNvPr id="3" name="手繪多邊形: 圖案 2">
              <a:extLst>
                <a:ext uri="{FF2B5EF4-FFF2-40B4-BE49-F238E27FC236}">
                  <a16:creationId xmlns:a16="http://schemas.microsoft.com/office/drawing/2014/main" id="{D93228DB-3DBD-F8CF-D5A1-6D6EB31615FD}"/>
                </a:ext>
              </a:extLst>
            </p:cNvPr>
            <p:cNvSpPr/>
            <p:nvPr/>
          </p:nvSpPr>
          <p:spPr>
            <a:xfrm>
              <a:off x="3358930" y="2824812"/>
              <a:ext cx="2743200" cy="331094"/>
            </a:xfrm>
            <a:custGeom>
              <a:avLst/>
              <a:gdLst>
                <a:gd name="connsiteX0" fmla="*/ 0 w 2743200"/>
                <a:gd name="connsiteY0" fmla="*/ 482609 h 482609"/>
                <a:gd name="connsiteX1" fmla="*/ 1402080 w 2743200"/>
                <a:gd name="connsiteY1" fmla="*/ 9 h 482609"/>
                <a:gd name="connsiteX2" fmla="*/ 2743200 w 2743200"/>
                <a:gd name="connsiteY2" fmla="*/ 472449 h 482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43200" h="482609">
                  <a:moveTo>
                    <a:pt x="0" y="482609"/>
                  </a:moveTo>
                  <a:cubicBezTo>
                    <a:pt x="472440" y="242155"/>
                    <a:pt x="944880" y="1702"/>
                    <a:pt x="1402080" y="9"/>
                  </a:cubicBezTo>
                  <a:cubicBezTo>
                    <a:pt x="1859280" y="-1684"/>
                    <a:pt x="2301240" y="235382"/>
                    <a:pt x="2743200" y="472449"/>
                  </a:cubicBezTo>
                </a:path>
              </a:pathLst>
            </a:custGeom>
            <a:noFill/>
            <a:ln w="25400">
              <a:solidFill>
                <a:srgbClr val="FF6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文字方塊 30">
              <a:extLst>
                <a:ext uri="{FF2B5EF4-FFF2-40B4-BE49-F238E27FC236}">
                  <a16:creationId xmlns:a16="http://schemas.microsoft.com/office/drawing/2014/main" id="{B1E2802B-7D23-BF51-0711-CDF2A1F63FCA}"/>
                </a:ext>
              </a:extLst>
            </p:cNvPr>
            <p:cNvSpPr txBox="1"/>
            <p:nvPr/>
          </p:nvSpPr>
          <p:spPr>
            <a:xfrm>
              <a:off x="4090089" y="2496641"/>
              <a:ext cx="130981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400" b="1" dirty="0">
                  <a:solidFill>
                    <a:srgbClr val="FF6000"/>
                  </a:solidFill>
                </a:rPr>
                <a:t>3</a:t>
              </a:r>
              <a:endParaRPr lang="zh-TW" altLang="en-US" sz="2400" b="1" dirty="0">
                <a:solidFill>
                  <a:srgbClr val="FF6000"/>
                </a:solidFill>
              </a:endParaRPr>
            </a:p>
          </p:txBody>
        </p:sp>
      </p:grpSp>
      <p:grpSp>
        <p:nvGrpSpPr>
          <p:cNvPr id="5" name="群組 4">
            <a:extLst>
              <a:ext uri="{FF2B5EF4-FFF2-40B4-BE49-F238E27FC236}">
                <a16:creationId xmlns:a16="http://schemas.microsoft.com/office/drawing/2014/main" id="{8060E44D-E6DB-479B-6731-AB05BD7D11F6}"/>
              </a:ext>
            </a:extLst>
          </p:cNvPr>
          <p:cNvGrpSpPr/>
          <p:nvPr/>
        </p:nvGrpSpPr>
        <p:grpSpPr>
          <a:xfrm>
            <a:off x="6096000" y="2299164"/>
            <a:ext cx="2743200" cy="661432"/>
            <a:chOff x="3358930" y="2494474"/>
            <a:chExt cx="2743200" cy="661432"/>
          </a:xfrm>
        </p:grpSpPr>
        <p:sp>
          <p:nvSpPr>
            <p:cNvPr id="9" name="手繪多邊形: 圖案 8">
              <a:extLst>
                <a:ext uri="{FF2B5EF4-FFF2-40B4-BE49-F238E27FC236}">
                  <a16:creationId xmlns:a16="http://schemas.microsoft.com/office/drawing/2014/main" id="{2C9B6EDA-4246-25EE-CA7D-79853F6399FA}"/>
                </a:ext>
              </a:extLst>
            </p:cNvPr>
            <p:cNvSpPr/>
            <p:nvPr/>
          </p:nvSpPr>
          <p:spPr>
            <a:xfrm>
              <a:off x="3358930" y="2831635"/>
              <a:ext cx="2743200" cy="324271"/>
            </a:xfrm>
            <a:custGeom>
              <a:avLst/>
              <a:gdLst>
                <a:gd name="connsiteX0" fmla="*/ 0 w 2743200"/>
                <a:gd name="connsiteY0" fmla="*/ 482609 h 482609"/>
                <a:gd name="connsiteX1" fmla="*/ 1402080 w 2743200"/>
                <a:gd name="connsiteY1" fmla="*/ 9 h 482609"/>
                <a:gd name="connsiteX2" fmla="*/ 2743200 w 2743200"/>
                <a:gd name="connsiteY2" fmla="*/ 472449 h 482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43200" h="482609">
                  <a:moveTo>
                    <a:pt x="0" y="482609"/>
                  </a:moveTo>
                  <a:cubicBezTo>
                    <a:pt x="472440" y="242155"/>
                    <a:pt x="944880" y="1702"/>
                    <a:pt x="1402080" y="9"/>
                  </a:cubicBezTo>
                  <a:cubicBezTo>
                    <a:pt x="1859280" y="-1684"/>
                    <a:pt x="2301240" y="235382"/>
                    <a:pt x="2743200" y="472449"/>
                  </a:cubicBezTo>
                </a:path>
              </a:pathLst>
            </a:custGeom>
            <a:noFill/>
            <a:ln w="25400">
              <a:solidFill>
                <a:srgbClr val="FF6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文字方塊 16">
              <a:extLst>
                <a:ext uri="{FF2B5EF4-FFF2-40B4-BE49-F238E27FC236}">
                  <a16:creationId xmlns:a16="http://schemas.microsoft.com/office/drawing/2014/main" id="{641984B0-3441-BCF4-D454-ED64E7B0B3C5}"/>
                </a:ext>
              </a:extLst>
            </p:cNvPr>
            <p:cNvSpPr txBox="1"/>
            <p:nvPr/>
          </p:nvSpPr>
          <p:spPr>
            <a:xfrm>
              <a:off x="4187271" y="2494474"/>
              <a:ext cx="1109941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400" b="1" dirty="0">
                  <a:solidFill>
                    <a:srgbClr val="FF6000"/>
                  </a:solidFill>
                </a:rPr>
                <a:t>3</a:t>
              </a:r>
              <a:endParaRPr lang="zh-TW" altLang="en-US" sz="2400" b="1" dirty="0">
                <a:solidFill>
                  <a:srgbClr val="FF6000"/>
                </a:solidFill>
              </a:endParaRPr>
            </a:p>
          </p:txBody>
        </p:sp>
      </p:grpSp>
      <p:grpSp>
        <p:nvGrpSpPr>
          <p:cNvPr id="18" name="群組 17">
            <a:extLst>
              <a:ext uri="{FF2B5EF4-FFF2-40B4-BE49-F238E27FC236}">
                <a16:creationId xmlns:a16="http://schemas.microsoft.com/office/drawing/2014/main" id="{FEE8FB91-7B68-70FA-A086-376202EA10B0}"/>
              </a:ext>
            </a:extLst>
          </p:cNvPr>
          <p:cNvGrpSpPr/>
          <p:nvPr/>
        </p:nvGrpSpPr>
        <p:grpSpPr>
          <a:xfrm>
            <a:off x="3026978" y="2830356"/>
            <a:ext cx="6337738" cy="592965"/>
            <a:chOff x="3026978" y="3054190"/>
            <a:chExt cx="6337738" cy="592965"/>
          </a:xfrm>
        </p:grpSpPr>
        <p:cxnSp>
          <p:nvCxnSpPr>
            <p:cNvPr id="6" name="直線單箭頭接點 5">
              <a:extLst>
                <a:ext uri="{FF2B5EF4-FFF2-40B4-BE49-F238E27FC236}">
                  <a16:creationId xmlns:a16="http://schemas.microsoft.com/office/drawing/2014/main" id="{778135FC-42AF-1167-07E7-6FBBAD00DFCA}"/>
                </a:ext>
              </a:extLst>
            </p:cNvPr>
            <p:cNvCxnSpPr>
              <a:cxnSpLocks/>
            </p:cNvCxnSpPr>
            <p:nvPr/>
          </p:nvCxnSpPr>
          <p:spPr>
            <a:xfrm>
              <a:off x="3026978" y="3177093"/>
              <a:ext cx="6337738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接點 6">
              <a:extLst>
                <a:ext uri="{FF2B5EF4-FFF2-40B4-BE49-F238E27FC236}">
                  <a16:creationId xmlns:a16="http://schemas.microsoft.com/office/drawing/2014/main" id="{B5661504-5491-61EC-8DEA-2D1AB2394C58}"/>
                </a:ext>
              </a:extLst>
            </p:cNvPr>
            <p:cNvCxnSpPr>
              <a:cxnSpLocks/>
            </p:cNvCxnSpPr>
            <p:nvPr/>
          </p:nvCxnSpPr>
          <p:spPr>
            <a:xfrm>
              <a:off x="6102346" y="3055623"/>
              <a:ext cx="0" cy="21631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接點 7">
              <a:extLst>
                <a:ext uri="{FF2B5EF4-FFF2-40B4-BE49-F238E27FC236}">
                  <a16:creationId xmlns:a16="http://schemas.microsoft.com/office/drawing/2014/main" id="{6D5EC871-2EB2-F26E-8769-3A0294E1F84A}"/>
                </a:ext>
              </a:extLst>
            </p:cNvPr>
            <p:cNvCxnSpPr>
              <a:cxnSpLocks/>
            </p:cNvCxnSpPr>
            <p:nvPr/>
          </p:nvCxnSpPr>
          <p:spPr>
            <a:xfrm>
              <a:off x="7930123" y="3054190"/>
              <a:ext cx="0" cy="21631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接點 10">
              <a:extLst>
                <a:ext uri="{FF2B5EF4-FFF2-40B4-BE49-F238E27FC236}">
                  <a16:creationId xmlns:a16="http://schemas.microsoft.com/office/drawing/2014/main" id="{036FD18E-9FD5-61D5-D6AD-A1B137C822C2}"/>
                </a:ext>
              </a:extLst>
            </p:cNvPr>
            <p:cNvCxnSpPr>
              <a:cxnSpLocks/>
            </p:cNvCxnSpPr>
            <p:nvPr/>
          </p:nvCxnSpPr>
          <p:spPr>
            <a:xfrm>
              <a:off x="4273546" y="3061973"/>
              <a:ext cx="0" cy="21631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>
              <a:extLst>
                <a:ext uri="{FF2B5EF4-FFF2-40B4-BE49-F238E27FC236}">
                  <a16:creationId xmlns:a16="http://schemas.microsoft.com/office/drawing/2014/main" id="{4B52683A-EC87-CB96-9868-A40DB99FD5F3}"/>
                </a:ext>
              </a:extLst>
            </p:cNvPr>
            <p:cNvCxnSpPr>
              <a:cxnSpLocks/>
            </p:cNvCxnSpPr>
            <p:nvPr/>
          </p:nvCxnSpPr>
          <p:spPr>
            <a:xfrm>
              <a:off x="5187946" y="3055623"/>
              <a:ext cx="0" cy="21631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接點 12">
              <a:extLst>
                <a:ext uri="{FF2B5EF4-FFF2-40B4-BE49-F238E27FC236}">
                  <a16:creationId xmlns:a16="http://schemas.microsoft.com/office/drawing/2014/main" id="{09107B5F-6AD2-3C56-97AB-97B9D345E909}"/>
                </a:ext>
              </a:extLst>
            </p:cNvPr>
            <p:cNvCxnSpPr>
              <a:cxnSpLocks/>
            </p:cNvCxnSpPr>
            <p:nvPr/>
          </p:nvCxnSpPr>
          <p:spPr>
            <a:xfrm>
              <a:off x="7016746" y="3055623"/>
              <a:ext cx="0" cy="21631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文字方塊 13">
              <a:extLst>
                <a:ext uri="{FF2B5EF4-FFF2-40B4-BE49-F238E27FC236}">
                  <a16:creationId xmlns:a16="http://schemas.microsoft.com/office/drawing/2014/main" id="{B8752CD5-7E93-2712-7F7D-5E43E74448C0}"/>
                </a:ext>
              </a:extLst>
            </p:cNvPr>
            <p:cNvSpPr txBox="1"/>
            <p:nvPr/>
          </p:nvSpPr>
          <p:spPr>
            <a:xfrm>
              <a:off x="5943594" y="3182009"/>
              <a:ext cx="3937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b="1" dirty="0"/>
                <a:t>0</a:t>
              </a:r>
              <a:endParaRPr lang="zh-TW" altLang="en-US" sz="2400" b="1" dirty="0"/>
            </a:p>
          </p:txBody>
        </p:sp>
        <p:sp>
          <p:nvSpPr>
            <p:cNvPr id="15" name="文字方塊 14">
              <a:extLst>
                <a:ext uri="{FF2B5EF4-FFF2-40B4-BE49-F238E27FC236}">
                  <a16:creationId xmlns:a16="http://schemas.microsoft.com/office/drawing/2014/main" id="{AEF4D6B1-D634-C26A-605F-521712950A89}"/>
                </a:ext>
              </a:extLst>
            </p:cNvPr>
            <p:cNvSpPr txBox="1"/>
            <p:nvPr/>
          </p:nvSpPr>
          <p:spPr>
            <a:xfrm>
              <a:off x="7766044" y="3182009"/>
              <a:ext cx="5715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b="1" dirty="0"/>
                <a:t>2</a:t>
              </a:r>
              <a:endParaRPr lang="zh-TW" altLang="en-US" sz="2400" b="1" dirty="0"/>
            </a:p>
          </p:txBody>
        </p:sp>
        <p:sp>
          <p:nvSpPr>
            <p:cNvPr id="16" name="文字方塊 15">
              <a:extLst>
                <a:ext uri="{FF2B5EF4-FFF2-40B4-BE49-F238E27FC236}">
                  <a16:creationId xmlns:a16="http://schemas.microsoft.com/office/drawing/2014/main" id="{0A0A19F1-558F-7322-2C19-801FE042DB3B}"/>
                </a:ext>
              </a:extLst>
            </p:cNvPr>
            <p:cNvSpPr txBox="1"/>
            <p:nvPr/>
          </p:nvSpPr>
          <p:spPr>
            <a:xfrm>
              <a:off x="3966554" y="3180235"/>
              <a:ext cx="508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b="1" dirty="0"/>
                <a:t>–2</a:t>
              </a:r>
              <a:endParaRPr lang="zh-TW" altLang="en-US" sz="2400" b="1" dirty="0"/>
            </a:p>
          </p:txBody>
        </p:sp>
        <p:cxnSp>
          <p:nvCxnSpPr>
            <p:cNvPr id="10" name="直線接點 9">
              <a:extLst>
                <a:ext uri="{FF2B5EF4-FFF2-40B4-BE49-F238E27FC236}">
                  <a16:creationId xmlns:a16="http://schemas.microsoft.com/office/drawing/2014/main" id="{C665C9AA-E4EB-21CA-845C-D2FAAC1EAD23}"/>
                </a:ext>
              </a:extLst>
            </p:cNvPr>
            <p:cNvCxnSpPr>
              <a:cxnSpLocks/>
            </p:cNvCxnSpPr>
            <p:nvPr/>
          </p:nvCxnSpPr>
          <p:spPr>
            <a:xfrm>
              <a:off x="3364404" y="3056893"/>
              <a:ext cx="0" cy="21631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 20">
              <a:extLst>
                <a:ext uri="{FF2B5EF4-FFF2-40B4-BE49-F238E27FC236}">
                  <a16:creationId xmlns:a16="http://schemas.microsoft.com/office/drawing/2014/main" id="{603575F4-3603-3D41-04C1-802FE954E17B}"/>
                </a:ext>
              </a:extLst>
            </p:cNvPr>
            <p:cNvCxnSpPr>
              <a:cxnSpLocks/>
            </p:cNvCxnSpPr>
            <p:nvPr/>
          </p:nvCxnSpPr>
          <p:spPr>
            <a:xfrm>
              <a:off x="8845546" y="3060703"/>
              <a:ext cx="0" cy="21631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文字方塊 26">
              <a:extLst>
                <a:ext uri="{FF2B5EF4-FFF2-40B4-BE49-F238E27FC236}">
                  <a16:creationId xmlns:a16="http://schemas.microsoft.com/office/drawing/2014/main" id="{B37B4EAA-F1B4-E180-7622-060B4D88B950}"/>
                </a:ext>
              </a:extLst>
            </p:cNvPr>
            <p:cNvSpPr txBox="1"/>
            <p:nvPr/>
          </p:nvSpPr>
          <p:spPr>
            <a:xfrm>
              <a:off x="3036389" y="3174980"/>
              <a:ext cx="508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b="1" dirty="0"/>
                <a:t>–3</a:t>
              </a:r>
              <a:endParaRPr lang="zh-TW" altLang="en-US" sz="2400" b="1" dirty="0"/>
            </a:p>
          </p:txBody>
        </p:sp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F152C6B2-295D-5FA4-F565-93D5B486797E}"/>
                </a:ext>
              </a:extLst>
            </p:cNvPr>
            <p:cNvSpPr txBox="1"/>
            <p:nvPr/>
          </p:nvSpPr>
          <p:spPr>
            <a:xfrm>
              <a:off x="4880955" y="3169724"/>
              <a:ext cx="508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b="1" dirty="0"/>
                <a:t>–1</a:t>
              </a:r>
              <a:endParaRPr lang="zh-TW" altLang="en-US" sz="2400" b="1" dirty="0"/>
            </a:p>
          </p:txBody>
        </p:sp>
        <p:sp>
          <p:nvSpPr>
            <p:cNvPr id="29" name="文字方塊 28">
              <a:extLst>
                <a:ext uri="{FF2B5EF4-FFF2-40B4-BE49-F238E27FC236}">
                  <a16:creationId xmlns:a16="http://schemas.microsoft.com/office/drawing/2014/main" id="{67768F37-369E-FAB9-C652-054C213194EE}"/>
                </a:ext>
              </a:extLst>
            </p:cNvPr>
            <p:cNvSpPr txBox="1"/>
            <p:nvPr/>
          </p:nvSpPr>
          <p:spPr>
            <a:xfrm>
              <a:off x="6856898" y="3180235"/>
              <a:ext cx="5715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b="1" dirty="0"/>
                <a:t>1</a:t>
              </a:r>
              <a:endParaRPr lang="zh-TW" altLang="en-US" sz="2400" b="1" dirty="0"/>
            </a:p>
          </p:txBody>
        </p:sp>
        <p:sp>
          <p:nvSpPr>
            <p:cNvPr id="30" name="文字方塊 29">
              <a:extLst>
                <a:ext uri="{FF2B5EF4-FFF2-40B4-BE49-F238E27FC236}">
                  <a16:creationId xmlns:a16="http://schemas.microsoft.com/office/drawing/2014/main" id="{3CCFC9D5-27BC-58D0-4687-A6C7FE7F48C6}"/>
                </a:ext>
              </a:extLst>
            </p:cNvPr>
            <p:cNvSpPr txBox="1"/>
            <p:nvPr/>
          </p:nvSpPr>
          <p:spPr>
            <a:xfrm>
              <a:off x="8690953" y="3185490"/>
              <a:ext cx="5715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b="1" dirty="0"/>
                <a:t>3</a:t>
              </a:r>
              <a:endParaRPr lang="zh-TW" altLang="en-US" sz="2400" b="1" dirty="0"/>
            </a:p>
          </p:txBody>
        </p:sp>
      </p:grpSp>
      <p:sp>
        <p:nvSpPr>
          <p:cNvPr id="4" name="文字方塊 3">
            <a:extLst>
              <a:ext uri="{FF2B5EF4-FFF2-40B4-BE49-F238E27FC236}">
                <a16:creationId xmlns:a16="http://schemas.microsoft.com/office/drawing/2014/main" id="{986B6255-E3F3-E186-F9A2-EA53377F7C0D}"/>
              </a:ext>
            </a:extLst>
          </p:cNvPr>
          <p:cNvSpPr txBox="1"/>
          <p:nvPr/>
        </p:nvSpPr>
        <p:spPr>
          <a:xfrm>
            <a:off x="3050786" y="3595071"/>
            <a:ext cx="6096753" cy="496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點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P</a:t>
            </a:r>
            <a:r>
              <a:rPr lang="en-US" altLang="zh-TW" sz="2400" b="1" dirty="0">
                <a:ea typeface="微軟正黑體" panose="020B0604030504040204" pitchFamily="34" charset="-120"/>
              </a:rPr>
              <a:t>(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400" b="1" dirty="0">
                <a:ea typeface="微軟正黑體" panose="020B0604030504040204" pitchFamily="34" charset="-120"/>
              </a:rPr>
              <a:t>)</a:t>
            </a:r>
            <a:r>
              <a:rPr lang="en-US" altLang="zh-TW" sz="2400" dirty="0">
                <a:ea typeface="微軟正黑體" panose="020B0604030504040204" pitchFamily="34" charset="-120"/>
              </a:rPr>
              <a:t> </a:t>
            </a:r>
            <a:r>
              <a:rPr lang="zh-TW" altLang="en-US" sz="2400" dirty="0">
                <a:ea typeface="微軟正黑體" panose="020B0604030504040204" pitchFamily="34" charset="-120"/>
              </a:rPr>
              <a:t>和原點的距離</a:t>
            </a:r>
            <a:endParaRPr lang="en-US" altLang="zh-TW" sz="2400" dirty="0"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10895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手繪多邊形: 圖案 104">
            <a:extLst>
              <a:ext uri="{FF2B5EF4-FFF2-40B4-BE49-F238E27FC236}">
                <a16:creationId xmlns:a16="http://schemas.microsoft.com/office/drawing/2014/main" id="{82D6BB05-1373-C496-BE9E-77CDA5D8CA3A}"/>
              </a:ext>
            </a:extLst>
          </p:cNvPr>
          <p:cNvSpPr/>
          <p:nvPr/>
        </p:nvSpPr>
        <p:spPr>
          <a:xfrm>
            <a:off x="2870200" y="3662642"/>
            <a:ext cx="690880" cy="116878"/>
          </a:xfrm>
          <a:custGeom>
            <a:avLst/>
            <a:gdLst>
              <a:gd name="connsiteX0" fmla="*/ 0 w 690880"/>
              <a:gd name="connsiteY0" fmla="*/ 116878 h 116878"/>
              <a:gd name="connsiteX1" fmla="*/ 330200 w 690880"/>
              <a:gd name="connsiteY1" fmla="*/ 38 h 116878"/>
              <a:gd name="connsiteX2" fmla="*/ 690880 w 690880"/>
              <a:gd name="connsiteY2" fmla="*/ 106718 h 116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90880" h="116878">
                <a:moveTo>
                  <a:pt x="0" y="116878"/>
                </a:moveTo>
                <a:cubicBezTo>
                  <a:pt x="107526" y="59304"/>
                  <a:pt x="215053" y="1731"/>
                  <a:pt x="330200" y="38"/>
                </a:cubicBezTo>
                <a:cubicBezTo>
                  <a:pt x="445347" y="-1655"/>
                  <a:pt x="568113" y="52531"/>
                  <a:pt x="690880" y="106718"/>
                </a:cubicBezTo>
              </a:path>
            </a:pathLst>
          </a:custGeom>
          <a:noFill/>
          <a:ln w="19050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8" name="矩形: 圓角 47">
            <a:extLst>
              <a:ext uri="{FF2B5EF4-FFF2-40B4-BE49-F238E27FC236}">
                <a16:creationId xmlns:a16="http://schemas.microsoft.com/office/drawing/2014/main" id="{D0B86350-7FEC-3381-313C-AF0ED368CD70}"/>
              </a:ext>
            </a:extLst>
          </p:cNvPr>
          <p:cNvSpPr/>
          <p:nvPr/>
        </p:nvSpPr>
        <p:spPr>
          <a:xfrm>
            <a:off x="10120039" y="1624393"/>
            <a:ext cx="1150708" cy="44147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</a:rPr>
              <a:t>絕對值</a:t>
            </a:r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重點整理</a:t>
            </a:r>
          </a:p>
        </p:txBody>
      </p: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id="{35C65887-37BA-C613-9F1C-BCCD5EB43AA9}"/>
              </a:ext>
            </a:extLst>
          </p:cNvPr>
          <p:cNvCxnSpPr>
            <a:cxnSpLocks/>
          </p:cNvCxnSpPr>
          <p:nvPr/>
        </p:nvCxnSpPr>
        <p:spPr>
          <a:xfrm>
            <a:off x="9160882" y="1336228"/>
            <a:ext cx="0" cy="4178757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9C3FAE6A-97E7-AA6D-6D40-3B485E6CA011}"/>
              </a:ext>
            </a:extLst>
          </p:cNvPr>
          <p:cNvSpPr/>
          <p:nvPr/>
        </p:nvSpPr>
        <p:spPr>
          <a:xfrm>
            <a:off x="1954684" y="1632412"/>
            <a:ext cx="1918429" cy="441476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</a:rPr>
              <a:t>正負數與數線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82F3CCA4-3EB6-5087-CB58-226BA073F728}"/>
              </a:ext>
            </a:extLst>
          </p:cNvPr>
          <p:cNvCxnSpPr>
            <a:cxnSpLocks/>
          </p:cNvCxnSpPr>
          <p:nvPr/>
        </p:nvCxnSpPr>
        <p:spPr>
          <a:xfrm>
            <a:off x="203200" y="3791303"/>
            <a:ext cx="54737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id="{B3E2C94C-FEAD-B98C-6849-6FF5E980AE56}"/>
              </a:ext>
            </a:extLst>
          </p:cNvPr>
          <p:cNvCxnSpPr/>
          <p:nvPr/>
        </p:nvCxnSpPr>
        <p:spPr>
          <a:xfrm>
            <a:off x="2870200" y="3672590"/>
            <a:ext cx="0" cy="2032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id="{4CD6550A-1002-5B5C-1A7A-A64DC6027867}"/>
              </a:ext>
            </a:extLst>
          </p:cNvPr>
          <p:cNvCxnSpPr/>
          <p:nvPr/>
        </p:nvCxnSpPr>
        <p:spPr>
          <a:xfrm>
            <a:off x="3571240" y="3672590"/>
            <a:ext cx="0" cy="2032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>
            <a:extLst>
              <a:ext uri="{FF2B5EF4-FFF2-40B4-BE49-F238E27FC236}">
                <a16:creationId xmlns:a16="http://schemas.microsoft.com/office/drawing/2014/main" id="{E8C45B4B-7B06-B3A5-4646-AA5B177462A3}"/>
              </a:ext>
            </a:extLst>
          </p:cNvPr>
          <p:cNvCxnSpPr/>
          <p:nvPr/>
        </p:nvCxnSpPr>
        <p:spPr>
          <a:xfrm>
            <a:off x="4272280" y="3672273"/>
            <a:ext cx="0" cy="2032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接點 45">
            <a:extLst>
              <a:ext uri="{FF2B5EF4-FFF2-40B4-BE49-F238E27FC236}">
                <a16:creationId xmlns:a16="http://schemas.microsoft.com/office/drawing/2014/main" id="{926867B5-3D13-476F-2572-D5DB9939C46F}"/>
              </a:ext>
            </a:extLst>
          </p:cNvPr>
          <p:cNvCxnSpPr/>
          <p:nvPr/>
        </p:nvCxnSpPr>
        <p:spPr>
          <a:xfrm>
            <a:off x="4973320" y="3672273"/>
            <a:ext cx="0" cy="2032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接點 48">
            <a:extLst>
              <a:ext uri="{FF2B5EF4-FFF2-40B4-BE49-F238E27FC236}">
                <a16:creationId xmlns:a16="http://schemas.microsoft.com/office/drawing/2014/main" id="{19BD3C85-C18E-630C-7F78-29D5B6887BA5}"/>
              </a:ext>
            </a:extLst>
          </p:cNvPr>
          <p:cNvCxnSpPr/>
          <p:nvPr/>
        </p:nvCxnSpPr>
        <p:spPr>
          <a:xfrm>
            <a:off x="767080" y="3667193"/>
            <a:ext cx="0" cy="2032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接點 50">
            <a:extLst>
              <a:ext uri="{FF2B5EF4-FFF2-40B4-BE49-F238E27FC236}">
                <a16:creationId xmlns:a16="http://schemas.microsoft.com/office/drawing/2014/main" id="{5A12BE60-95F0-1A25-A0FF-688DA34C5EC2}"/>
              </a:ext>
            </a:extLst>
          </p:cNvPr>
          <p:cNvCxnSpPr/>
          <p:nvPr/>
        </p:nvCxnSpPr>
        <p:spPr>
          <a:xfrm>
            <a:off x="1468120" y="3667193"/>
            <a:ext cx="0" cy="2032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接點 52">
            <a:extLst>
              <a:ext uri="{FF2B5EF4-FFF2-40B4-BE49-F238E27FC236}">
                <a16:creationId xmlns:a16="http://schemas.microsoft.com/office/drawing/2014/main" id="{3B8A6CB3-5C1B-548B-6919-92E2EBC6EF48}"/>
              </a:ext>
            </a:extLst>
          </p:cNvPr>
          <p:cNvCxnSpPr/>
          <p:nvPr/>
        </p:nvCxnSpPr>
        <p:spPr>
          <a:xfrm>
            <a:off x="2169160" y="3666876"/>
            <a:ext cx="0" cy="2032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文字方塊 55">
            <a:extLst>
              <a:ext uri="{FF2B5EF4-FFF2-40B4-BE49-F238E27FC236}">
                <a16:creationId xmlns:a16="http://schemas.microsoft.com/office/drawing/2014/main" id="{AC454F24-FC97-39BC-8215-55307F443993}"/>
              </a:ext>
            </a:extLst>
          </p:cNvPr>
          <p:cNvSpPr txBox="1"/>
          <p:nvPr/>
        </p:nvSpPr>
        <p:spPr>
          <a:xfrm>
            <a:off x="2722880" y="3817807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>
                <a:solidFill>
                  <a:srgbClr val="6666FF"/>
                </a:solidFill>
              </a:rPr>
              <a:t>0</a:t>
            </a:r>
            <a:endParaRPr lang="zh-TW" altLang="en-US" b="1" dirty="0">
              <a:solidFill>
                <a:srgbClr val="6666FF"/>
              </a:solidFill>
            </a:endParaRPr>
          </a:p>
        </p:txBody>
      </p:sp>
      <p:sp>
        <p:nvSpPr>
          <p:cNvPr id="57" name="文字方塊 56">
            <a:extLst>
              <a:ext uri="{FF2B5EF4-FFF2-40B4-BE49-F238E27FC236}">
                <a16:creationId xmlns:a16="http://schemas.microsoft.com/office/drawing/2014/main" id="{1D8BA894-D474-4F5E-3CA7-A1D0F615EE8D}"/>
              </a:ext>
            </a:extLst>
          </p:cNvPr>
          <p:cNvSpPr txBox="1"/>
          <p:nvPr/>
        </p:nvSpPr>
        <p:spPr>
          <a:xfrm>
            <a:off x="3444240" y="3817807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1</a:t>
            </a:r>
            <a:endParaRPr lang="zh-TW" altLang="en-US" b="1" dirty="0"/>
          </a:p>
        </p:txBody>
      </p:sp>
      <p:sp>
        <p:nvSpPr>
          <p:cNvPr id="69" name="文字方塊 68">
            <a:extLst>
              <a:ext uri="{FF2B5EF4-FFF2-40B4-BE49-F238E27FC236}">
                <a16:creationId xmlns:a16="http://schemas.microsoft.com/office/drawing/2014/main" id="{3256230E-C83C-5618-7F9C-91CF1C10CB31}"/>
              </a:ext>
            </a:extLst>
          </p:cNvPr>
          <p:cNvSpPr txBox="1"/>
          <p:nvPr/>
        </p:nvSpPr>
        <p:spPr>
          <a:xfrm>
            <a:off x="4119880" y="3817806"/>
            <a:ext cx="314960" cy="383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2</a:t>
            </a:r>
            <a:endParaRPr lang="zh-TW" altLang="en-US" b="1" dirty="0"/>
          </a:p>
        </p:txBody>
      </p:sp>
      <p:sp>
        <p:nvSpPr>
          <p:cNvPr id="70" name="文字方塊 69">
            <a:extLst>
              <a:ext uri="{FF2B5EF4-FFF2-40B4-BE49-F238E27FC236}">
                <a16:creationId xmlns:a16="http://schemas.microsoft.com/office/drawing/2014/main" id="{734F5F02-A147-BBD7-835A-BE6D77860247}"/>
              </a:ext>
            </a:extLst>
          </p:cNvPr>
          <p:cNvSpPr txBox="1"/>
          <p:nvPr/>
        </p:nvSpPr>
        <p:spPr>
          <a:xfrm>
            <a:off x="4820920" y="3821081"/>
            <a:ext cx="314960" cy="383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3</a:t>
            </a:r>
            <a:endParaRPr lang="zh-TW" altLang="en-US" b="1" dirty="0"/>
          </a:p>
        </p:txBody>
      </p:sp>
      <p:sp>
        <p:nvSpPr>
          <p:cNvPr id="72" name="文字方塊 71">
            <a:extLst>
              <a:ext uri="{FF2B5EF4-FFF2-40B4-BE49-F238E27FC236}">
                <a16:creationId xmlns:a16="http://schemas.microsoft.com/office/drawing/2014/main" id="{1FED6A6F-5958-269C-BDC4-D5DF762B7465}"/>
              </a:ext>
            </a:extLst>
          </p:cNvPr>
          <p:cNvSpPr txBox="1"/>
          <p:nvPr/>
        </p:nvSpPr>
        <p:spPr>
          <a:xfrm>
            <a:off x="1863089" y="3821081"/>
            <a:ext cx="622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–1</a:t>
            </a:r>
            <a:endParaRPr lang="zh-TW" altLang="en-US" b="1" dirty="0"/>
          </a:p>
        </p:txBody>
      </p:sp>
      <p:sp>
        <p:nvSpPr>
          <p:cNvPr id="73" name="文字方塊 72">
            <a:extLst>
              <a:ext uri="{FF2B5EF4-FFF2-40B4-BE49-F238E27FC236}">
                <a16:creationId xmlns:a16="http://schemas.microsoft.com/office/drawing/2014/main" id="{982E2177-A652-7EE2-2B0A-BE1AF5DABB65}"/>
              </a:ext>
            </a:extLst>
          </p:cNvPr>
          <p:cNvSpPr txBox="1"/>
          <p:nvPr/>
        </p:nvSpPr>
        <p:spPr>
          <a:xfrm>
            <a:off x="1158239" y="3821081"/>
            <a:ext cx="622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–2</a:t>
            </a:r>
            <a:endParaRPr lang="zh-TW" altLang="en-US" b="1" dirty="0"/>
          </a:p>
        </p:txBody>
      </p:sp>
      <p:sp>
        <p:nvSpPr>
          <p:cNvPr id="74" name="文字方塊 73">
            <a:extLst>
              <a:ext uri="{FF2B5EF4-FFF2-40B4-BE49-F238E27FC236}">
                <a16:creationId xmlns:a16="http://schemas.microsoft.com/office/drawing/2014/main" id="{9BE45D31-3C56-A466-411B-419E6CF42293}"/>
              </a:ext>
            </a:extLst>
          </p:cNvPr>
          <p:cNvSpPr txBox="1"/>
          <p:nvPr/>
        </p:nvSpPr>
        <p:spPr>
          <a:xfrm>
            <a:off x="459739" y="3819077"/>
            <a:ext cx="622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–3</a:t>
            </a:r>
            <a:endParaRPr lang="zh-TW" altLang="en-US" b="1" dirty="0"/>
          </a:p>
        </p:txBody>
      </p:sp>
      <p:sp>
        <p:nvSpPr>
          <p:cNvPr id="80" name="Text Box 470">
            <a:extLst>
              <a:ext uri="{FF2B5EF4-FFF2-40B4-BE49-F238E27FC236}">
                <a16:creationId xmlns:a16="http://schemas.microsoft.com/office/drawing/2014/main" id="{77512B9B-3E93-8ECB-C895-03E2E6964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0993" y="4296975"/>
            <a:ext cx="2175318" cy="498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sz="24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正數 </a:t>
            </a:r>
            <a:r>
              <a:rPr lang="en-US" altLang="zh-TW" b="1" dirty="0">
                <a:solidFill>
                  <a:srgbClr val="FF6000"/>
                </a:solidFill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rgbClr val="FF6000"/>
                </a:solidFill>
                <a:ea typeface="微軟正黑體" panose="020B0604030504040204" pitchFamily="34" charset="-120"/>
              </a:rPr>
              <a:t> 比 </a:t>
            </a:r>
            <a:r>
              <a:rPr lang="en-US" altLang="zh-TW" b="1" dirty="0">
                <a:solidFill>
                  <a:srgbClr val="FF6000"/>
                </a:solidFill>
                <a:ea typeface="微軟正黑體" panose="020B0604030504040204" pitchFamily="34" charset="-120"/>
              </a:rPr>
              <a:t>0 </a:t>
            </a:r>
            <a:r>
              <a:rPr lang="zh-TW" altLang="en-US" b="1" dirty="0">
                <a:solidFill>
                  <a:srgbClr val="FF6000"/>
                </a:solidFill>
                <a:ea typeface="微軟正黑體" panose="020B0604030504040204" pitchFamily="34" charset="-120"/>
              </a:rPr>
              <a:t>大 </a:t>
            </a:r>
            <a:r>
              <a:rPr lang="en-US" altLang="zh-TW" b="1" dirty="0">
                <a:solidFill>
                  <a:srgbClr val="FF6000"/>
                </a:solidFill>
                <a:ea typeface="微軟正黑體" panose="020B0604030504040204" pitchFamily="34" charset="-120"/>
              </a:rPr>
              <a:t>)</a:t>
            </a:r>
            <a:endParaRPr lang="en-US" altLang="zh-TW" sz="2400" b="1" dirty="0">
              <a:solidFill>
                <a:srgbClr val="FF6000"/>
              </a:solidFill>
              <a:ea typeface="微軟正黑體" panose="020B0604030504040204" pitchFamily="34" charset="-120"/>
            </a:endParaRPr>
          </a:p>
        </p:txBody>
      </p:sp>
      <p:sp>
        <p:nvSpPr>
          <p:cNvPr id="84" name="Text Box 470">
            <a:extLst>
              <a:ext uri="{FF2B5EF4-FFF2-40B4-BE49-F238E27FC236}">
                <a16:creationId xmlns:a16="http://schemas.microsoft.com/office/drawing/2014/main" id="{C4785726-C6A3-9A00-F7D9-BAEC20BB4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842" y="4288797"/>
            <a:ext cx="2049171" cy="498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sz="24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負數 </a:t>
            </a:r>
            <a:r>
              <a:rPr lang="en-US" altLang="zh-TW" b="1" dirty="0">
                <a:solidFill>
                  <a:srgbClr val="FF6000"/>
                </a:solidFill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rgbClr val="FF6000"/>
                </a:solidFill>
                <a:ea typeface="微軟正黑體" panose="020B0604030504040204" pitchFamily="34" charset="-120"/>
              </a:rPr>
              <a:t> 比 </a:t>
            </a:r>
            <a:r>
              <a:rPr lang="en-US" altLang="zh-TW" b="1" dirty="0">
                <a:solidFill>
                  <a:srgbClr val="FF6000"/>
                </a:solidFill>
                <a:ea typeface="微軟正黑體" panose="020B0604030504040204" pitchFamily="34" charset="-120"/>
              </a:rPr>
              <a:t>0 </a:t>
            </a:r>
            <a:r>
              <a:rPr lang="zh-TW" altLang="en-US" b="1" dirty="0">
                <a:solidFill>
                  <a:srgbClr val="FF6000"/>
                </a:solidFill>
                <a:ea typeface="微軟正黑體" panose="020B0604030504040204" pitchFamily="34" charset="-120"/>
              </a:rPr>
              <a:t>小 </a:t>
            </a:r>
            <a:r>
              <a:rPr lang="en-US" altLang="zh-TW" b="1" dirty="0">
                <a:solidFill>
                  <a:srgbClr val="FF6000"/>
                </a:solidFill>
                <a:ea typeface="微軟正黑體" panose="020B0604030504040204" pitchFamily="34" charset="-120"/>
              </a:rPr>
              <a:t>)</a:t>
            </a:r>
            <a:r>
              <a:rPr lang="zh-TW" altLang="en-US" b="1" dirty="0">
                <a:solidFill>
                  <a:srgbClr val="FF6000"/>
                </a:solidFill>
                <a:ea typeface="微軟正黑體" panose="020B0604030504040204" pitchFamily="34" charset="-120"/>
              </a:rPr>
              <a:t> </a:t>
            </a:r>
            <a:endParaRPr lang="en-US" altLang="zh-TW" sz="2400" b="1" dirty="0">
              <a:solidFill>
                <a:srgbClr val="FF6000"/>
              </a:solidFill>
              <a:ea typeface="微軟正黑體" panose="020B0604030504040204" pitchFamily="34" charset="-120"/>
            </a:endParaRPr>
          </a:p>
        </p:txBody>
      </p:sp>
      <p:sp>
        <p:nvSpPr>
          <p:cNvPr id="87" name="左大括弧 86">
            <a:extLst>
              <a:ext uri="{FF2B5EF4-FFF2-40B4-BE49-F238E27FC236}">
                <a16:creationId xmlns:a16="http://schemas.microsoft.com/office/drawing/2014/main" id="{1F9D739B-4982-D41D-DD24-3382D6C70640}"/>
              </a:ext>
            </a:extLst>
          </p:cNvPr>
          <p:cNvSpPr/>
          <p:nvPr/>
        </p:nvSpPr>
        <p:spPr>
          <a:xfrm rot="5400000">
            <a:off x="1306240" y="4046222"/>
            <a:ext cx="295507" cy="1942788"/>
          </a:xfrm>
          <a:prstGeom prst="leftBrace">
            <a:avLst>
              <a:gd name="adj1" fmla="val 67157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8" name="左大括弧 87">
            <a:extLst>
              <a:ext uri="{FF2B5EF4-FFF2-40B4-BE49-F238E27FC236}">
                <a16:creationId xmlns:a16="http://schemas.microsoft.com/office/drawing/2014/main" id="{EC7B58A7-F34E-3C20-EB81-B2970B0C42AB}"/>
              </a:ext>
            </a:extLst>
          </p:cNvPr>
          <p:cNvSpPr/>
          <p:nvPr/>
        </p:nvSpPr>
        <p:spPr>
          <a:xfrm rot="5400000">
            <a:off x="4102806" y="4261191"/>
            <a:ext cx="295507" cy="1527717"/>
          </a:xfrm>
          <a:prstGeom prst="leftBrace">
            <a:avLst>
              <a:gd name="adj1" fmla="val 67157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9" name="箭號: 向右 98">
            <a:extLst>
              <a:ext uri="{FF2B5EF4-FFF2-40B4-BE49-F238E27FC236}">
                <a16:creationId xmlns:a16="http://schemas.microsoft.com/office/drawing/2014/main" id="{6E66D2DC-F1D7-0AAF-3588-24D10C4DFA0A}"/>
              </a:ext>
            </a:extLst>
          </p:cNvPr>
          <p:cNvSpPr/>
          <p:nvPr/>
        </p:nvSpPr>
        <p:spPr>
          <a:xfrm>
            <a:off x="3189249" y="2842430"/>
            <a:ext cx="1984917" cy="168275"/>
          </a:xfrm>
          <a:prstGeom prst="rightArrow">
            <a:avLst>
              <a:gd name="adj1" fmla="val 50000"/>
              <a:gd name="adj2" fmla="val 106878"/>
            </a:avLst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1" name="文字方塊 100">
            <a:extLst>
              <a:ext uri="{FF2B5EF4-FFF2-40B4-BE49-F238E27FC236}">
                <a16:creationId xmlns:a16="http://schemas.microsoft.com/office/drawing/2014/main" id="{2B78F4FF-DB78-5EF2-5654-E88D448C8B3A}"/>
              </a:ext>
            </a:extLst>
          </p:cNvPr>
          <p:cNvSpPr txBox="1"/>
          <p:nvPr/>
        </p:nvSpPr>
        <p:spPr>
          <a:xfrm>
            <a:off x="289932" y="2344953"/>
            <a:ext cx="2653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向</a:t>
            </a:r>
            <a:r>
              <a:rPr lang="zh-TW" altLang="en-US" sz="2400" b="1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b="1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左</a:t>
            </a:r>
            <a:r>
              <a:rPr lang="zh-TW" altLang="en-US" sz="3200" b="1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越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b="1" dirty="0">
                <a:solidFill>
                  <a:srgbClr val="FF4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小</a:t>
            </a:r>
            <a:endParaRPr lang="zh-TW" altLang="en-US" sz="3200" b="1" dirty="0">
              <a:solidFill>
                <a:srgbClr val="FF4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02" name="箭號: 向右 101">
            <a:extLst>
              <a:ext uri="{FF2B5EF4-FFF2-40B4-BE49-F238E27FC236}">
                <a16:creationId xmlns:a16="http://schemas.microsoft.com/office/drawing/2014/main" id="{DD90201D-1659-01A7-4275-A921A3CDF9E2}"/>
              </a:ext>
            </a:extLst>
          </p:cNvPr>
          <p:cNvSpPr/>
          <p:nvPr/>
        </p:nvSpPr>
        <p:spPr>
          <a:xfrm rot="10800000">
            <a:off x="691375" y="2835087"/>
            <a:ext cx="2224710" cy="199710"/>
          </a:xfrm>
          <a:prstGeom prst="rightArrow">
            <a:avLst>
              <a:gd name="adj1" fmla="val 50000"/>
              <a:gd name="adj2" fmla="val 106878"/>
            </a:avLst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20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7" name="矩形: 圓角 106">
            <a:extLst>
              <a:ext uri="{FF2B5EF4-FFF2-40B4-BE49-F238E27FC236}">
                <a16:creationId xmlns:a16="http://schemas.microsoft.com/office/drawing/2014/main" id="{4D101A6C-53C9-62F2-9667-1E4EF600C89D}"/>
              </a:ext>
            </a:extLst>
          </p:cNvPr>
          <p:cNvSpPr/>
          <p:nvPr/>
        </p:nvSpPr>
        <p:spPr>
          <a:xfrm>
            <a:off x="1965960" y="3246120"/>
            <a:ext cx="690880" cy="340360"/>
          </a:xfrm>
          <a:prstGeom prst="roundRect">
            <a:avLst/>
          </a:prstGeom>
          <a:solidFill>
            <a:srgbClr val="FF6000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1"/>
                </a:solidFill>
              </a:rPr>
              <a:t>原點</a:t>
            </a:r>
          </a:p>
        </p:txBody>
      </p:sp>
      <p:sp>
        <p:nvSpPr>
          <p:cNvPr id="108" name="手繪多邊形: 圖案 107">
            <a:extLst>
              <a:ext uri="{FF2B5EF4-FFF2-40B4-BE49-F238E27FC236}">
                <a16:creationId xmlns:a16="http://schemas.microsoft.com/office/drawing/2014/main" id="{A5136799-8DDC-75C1-BE76-ABDA7B2A46A2}"/>
              </a:ext>
            </a:extLst>
          </p:cNvPr>
          <p:cNvSpPr/>
          <p:nvPr/>
        </p:nvSpPr>
        <p:spPr>
          <a:xfrm>
            <a:off x="2580640" y="3474720"/>
            <a:ext cx="243840" cy="248920"/>
          </a:xfrm>
          <a:custGeom>
            <a:avLst/>
            <a:gdLst>
              <a:gd name="connsiteX0" fmla="*/ 0 w 243840"/>
              <a:gd name="connsiteY0" fmla="*/ 0 h 248920"/>
              <a:gd name="connsiteX1" fmla="*/ 162560 w 243840"/>
              <a:gd name="connsiteY1" fmla="*/ 60960 h 248920"/>
              <a:gd name="connsiteX2" fmla="*/ 243840 w 243840"/>
              <a:gd name="connsiteY2" fmla="*/ 248920 h 248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3840" h="248920">
                <a:moveTo>
                  <a:pt x="0" y="0"/>
                </a:moveTo>
                <a:cubicBezTo>
                  <a:pt x="60960" y="9736"/>
                  <a:pt x="121920" y="19473"/>
                  <a:pt x="162560" y="60960"/>
                </a:cubicBezTo>
                <a:cubicBezTo>
                  <a:pt x="203200" y="102447"/>
                  <a:pt x="223520" y="175683"/>
                  <a:pt x="243840" y="248920"/>
                </a:cubicBezTo>
              </a:path>
            </a:pathLst>
          </a:custGeom>
          <a:noFill/>
          <a:ln w="15875">
            <a:solidFill>
              <a:srgbClr val="FF6000"/>
            </a:solidFill>
            <a:headEnd type="none" w="med" len="med"/>
            <a:tailEnd type="stealth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9" name="矩形: 圓角 108">
            <a:extLst>
              <a:ext uri="{FF2B5EF4-FFF2-40B4-BE49-F238E27FC236}">
                <a16:creationId xmlns:a16="http://schemas.microsoft.com/office/drawing/2014/main" id="{0620F4A5-1D45-CBE1-C461-2408A4C5339C}"/>
              </a:ext>
            </a:extLst>
          </p:cNvPr>
          <p:cNvSpPr/>
          <p:nvPr/>
        </p:nvSpPr>
        <p:spPr>
          <a:xfrm>
            <a:off x="5191760" y="3307080"/>
            <a:ext cx="690880" cy="340360"/>
          </a:xfrm>
          <a:prstGeom prst="roundRect">
            <a:avLst/>
          </a:prstGeom>
          <a:solidFill>
            <a:srgbClr val="FF6000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1"/>
                </a:solidFill>
              </a:rPr>
              <a:t>正向</a:t>
            </a:r>
          </a:p>
        </p:txBody>
      </p:sp>
      <p:sp>
        <p:nvSpPr>
          <p:cNvPr id="110" name="矩形: 圓角 109">
            <a:extLst>
              <a:ext uri="{FF2B5EF4-FFF2-40B4-BE49-F238E27FC236}">
                <a16:creationId xmlns:a16="http://schemas.microsoft.com/office/drawing/2014/main" id="{0546D3BA-E140-016C-F973-0089AD0A9713}"/>
              </a:ext>
            </a:extLst>
          </p:cNvPr>
          <p:cNvSpPr/>
          <p:nvPr/>
        </p:nvSpPr>
        <p:spPr>
          <a:xfrm>
            <a:off x="2946400" y="3159760"/>
            <a:ext cx="960120" cy="340360"/>
          </a:xfrm>
          <a:prstGeom prst="roundRect">
            <a:avLst/>
          </a:prstGeom>
          <a:solidFill>
            <a:srgbClr val="FF6000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1"/>
                </a:solidFill>
              </a:rPr>
              <a:t>單位長</a:t>
            </a:r>
          </a:p>
        </p:txBody>
      </p:sp>
      <p:sp>
        <p:nvSpPr>
          <p:cNvPr id="111" name="文字方塊 110">
            <a:extLst>
              <a:ext uri="{FF2B5EF4-FFF2-40B4-BE49-F238E27FC236}">
                <a16:creationId xmlns:a16="http://schemas.microsoft.com/office/drawing/2014/main" id="{67A189FE-6C96-ECA4-3838-A8CF77462FC5}"/>
              </a:ext>
            </a:extLst>
          </p:cNvPr>
          <p:cNvSpPr txBox="1"/>
          <p:nvPr/>
        </p:nvSpPr>
        <p:spPr>
          <a:xfrm>
            <a:off x="3257694" y="2344632"/>
            <a:ext cx="2158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向</a:t>
            </a:r>
            <a:r>
              <a:rPr lang="zh-TW" altLang="en-US" sz="2400" b="1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b="1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右</a:t>
            </a:r>
            <a:r>
              <a:rPr lang="zh-TW" altLang="en-US" sz="3200" b="1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越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b="1" dirty="0">
                <a:solidFill>
                  <a:srgbClr val="FF4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大</a:t>
            </a:r>
            <a:endParaRPr lang="zh-TW" altLang="en-US" sz="3200" b="1" dirty="0">
              <a:solidFill>
                <a:srgbClr val="FF4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51" name="手繪多邊形: 圖案 150">
            <a:extLst>
              <a:ext uri="{FF2B5EF4-FFF2-40B4-BE49-F238E27FC236}">
                <a16:creationId xmlns:a16="http://schemas.microsoft.com/office/drawing/2014/main" id="{63E0F3DC-A793-04C6-5D0D-F9C83882F508}"/>
              </a:ext>
            </a:extLst>
          </p:cNvPr>
          <p:cNvSpPr/>
          <p:nvPr/>
        </p:nvSpPr>
        <p:spPr>
          <a:xfrm>
            <a:off x="7621302" y="5074632"/>
            <a:ext cx="1190625" cy="206393"/>
          </a:xfrm>
          <a:custGeom>
            <a:avLst/>
            <a:gdLst>
              <a:gd name="connsiteX0" fmla="*/ 0 w 1190625"/>
              <a:gd name="connsiteY0" fmla="*/ 196868 h 206393"/>
              <a:gd name="connsiteX1" fmla="*/ 609600 w 1190625"/>
              <a:gd name="connsiteY1" fmla="*/ 18 h 206393"/>
              <a:gd name="connsiteX2" fmla="*/ 1190625 w 1190625"/>
              <a:gd name="connsiteY2" fmla="*/ 206393 h 20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90625" h="206393">
                <a:moveTo>
                  <a:pt x="0" y="196868"/>
                </a:moveTo>
                <a:cubicBezTo>
                  <a:pt x="205581" y="97649"/>
                  <a:pt x="411163" y="-1569"/>
                  <a:pt x="609600" y="18"/>
                </a:cubicBezTo>
                <a:cubicBezTo>
                  <a:pt x="808037" y="1605"/>
                  <a:pt x="999331" y="103999"/>
                  <a:pt x="1190625" y="206393"/>
                </a:cubicBezTo>
              </a:path>
            </a:pathLst>
          </a:custGeom>
          <a:noFill/>
          <a:ln w="19050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2" name="手繪多邊形: 圖案 151">
            <a:extLst>
              <a:ext uri="{FF2B5EF4-FFF2-40B4-BE49-F238E27FC236}">
                <a16:creationId xmlns:a16="http://schemas.microsoft.com/office/drawing/2014/main" id="{2DC43626-722A-9421-4A8D-9A48B7E74CAC}"/>
              </a:ext>
            </a:extLst>
          </p:cNvPr>
          <p:cNvSpPr/>
          <p:nvPr/>
        </p:nvSpPr>
        <p:spPr>
          <a:xfrm>
            <a:off x="6421152" y="5074650"/>
            <a:ext cx="1196975" cy="203200"/>
          </a:xfrm>
          <a:custGeom>
            <a:avLst/>
            <a:gdLst>
              <a:gd name="connsiteX0" fmla="*/ 0 w 1196975"/>
              <a:gd name="connsiteY0" fmla="*/ 203200 h 203200"/>
              <a:gd name="connsiteX1" fmla="*/ 622300 w 1196975"/>
              <a:gd name="connsiteY1" fmla="*/ 0 h 203200"/>
              <a:gd name="connsiteX2" fmla="*/ 1196975 w 1196975"/>
              <a:gd name="connsiteY2" fmla="*/ 203200 h 20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96975" h="203200">
                <a:moveTo>
                  <a:pt x="0" y="203200"/>
                </a:moveTo>
                <a:cubicBezTo>
                  <a:pt x="211402" y="101600"/>
                  <a:pt x="422804" y="0"/>
                  <a:pt x="622300" y="0"/>
                </a:cubicBezTo>
                <a:cubicBezTo>
                  <a:pt x="821796" y="0"/>
                  <a:pt x="1009385" y="101600"/>
                  <a:pt x="1196975" y="203200"/>
                </a:cubicBezTo>
              </a:path>
            </a:pathLst>
          </a:custGeom>
          <a:noFill/>
          <a:ln w="19050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3" name="文字方塊 152">
            <a:extLst>
              <a:ext uri="{FF2B5EF4-FFF2-40B4-BE49-F238E27FC236}">
                <a16:creationId xmlns:a16="http://schemas.microsoft.com/office/drawing/2014/main" id="{98A4ADE7-267B-5C38-F4FC-7FB05041F608}"/>
              </a:ext>
            </a:extLst>
          </p:cNvPr>
          <p:cNvSpPr txBox="1"/>
          <p:nvPr/>
        </p:nvSpPr>
        <p:spPr>
          <a:xfrm>
            <a:off x="7424021" y="5318648"/>
            <a:ext cx="393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0</a:t>
            </a:r>
            <a:endParaRPr lang="zh-TW" altLang="en-US" b="1" dirty="0"/>
          </a:p>
        </p:txBody>
      </p:sp>
      <p:sp>
        <p:nvSpPr>
          <p:cNvPr id="154" name="文字方塊 153">
            <a:extLst>
              <a:ext uri="{FF2B5EF4-FFF2-40B4-BE49-F238E27FC236}">
                <a16:creationId xmlns:a16="http://schemas.microsoft.com/office/drawing/2014/main" id="{01CEA9C2-C970-37E8-8450-3D8C14F4381C}"/>
              </a:ext>
            </a:extLst>
          </p:cNvPr>
          <p:cNvSpPr txBox="1"/>
          <p:nvPr/>
        </p:nvSpPr>
        <p:spPr>
          <a:xfrm>
            <a:off x="8677258" y="5318884"/>
            <a:ext cx="384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2</a:t>
            </a:r>
            <a:endParaRPr lang="zh-TW" altLang="en-US" b="1" dirty="0"/>
          </a:p>
        </p:txBody>
      </p:sp>
      <p:sp>
        <p:nvSpPr>
          <p:cNvPr id="155" name="文字方塊 154">
            <a:extLst>
              <a:ext uri="{FF2B5EF4-FFF2-40B4-BE49-F238E27FC236}">
                <a16:creationId xmlns:a16="http://schemas.microsoft.com/office/drawing/2014/main" id="{351B5476-9D6A-D732-15D6-A28971D95CD2}"/>
              </a:ext>
            </a:extLst>
          </p:cNvPr>
          <p:cNvSpPr txBox="1"/>
          <p:nvPr/>
        </p:nvSpPr>
        <p:spPr>
          <a:xfrm>
            <a:off x="6181051" y="5319830"/>
            <a:ext cx="50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–2</a:t>
            </a:r>
            <a:endParaRPr lang="zh-TW" altLang="en-US" b="1" dirty="0"/>
          </a:p>
        </p:txBody>
      </p:sp>
      <p:grpSp>
        <p:nvGrpSpPr>
          <p:cNvPr id="156" name="群組 155">
            <a:extLst>
              <a:ext uri="{FF2B5EF4-FFF2-40B4-BE49-F238E27FC236}">
                <a16:creationId xmlns:a16="http://schemas.microsoft.com/office/drawing/2014/main" id="{DB91B04B-D7DB-D146-5F3C-EF7ECEF4DF84}"/>
              </a:ext>
            </a:extLst>
          </p:cNvPr>
          <p:cNvGrpSpPr/>
          <p:nvPr/>
        </p:nvGrpSpPr>
        <p:grpSpPr>
          <a:xfrm>
            <a:off x="6260978" y="4858417"/>
            <a:ext cx="2869324" cy="493991"/>
            <a:chOff x="1887751" y="4382808"/>
            <a:chExt cx="4395109" cy="756674"/>
          </a:xfrm>
        </p:grpSpPr>
        <p:cxnSp>
          <p:nvCxnSpPr>
            <p:cNvPr id="157" name="直線單箭頭接點 156">
              <a:extLst>
                <a:ext uri="{FF2B5EF4-FFF2-40B4-BE49-F238E27FC236}">
                  <a16:creationId xmlns:a16="http://schemas.microsoft.com/office/drawing/2014/main" id="{F7092310-11E9-DC61-5E77-84B1E56CD692}"/>
                </a:ext>
              </a:extLst>
            </p:cNvPr>
            <p:cNvCxnSpPr>
              <a:cxnSpLocks/>
            </p:cNvCxnSpPr>
            <p:nvPr/>
          </p:nvCxnSpPr>
          <p:spPr>
            <a:xfrm>
              <a:off x="1887751" y="5038293"/>
              <a:ext cx="4395109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接點 157">
              <a:extLst>
                <a:ext uri="{FF2B5EF4-FFF2-40B4-BE49-F238E27FC236}">
                  <a16:creationId xmlns:a16="http://schemas.microsoft.com/office/drawing/2014/main" id="{6EB198B0-8EF9-DCD9-601E-732587BBA22E}"/>
                </a:ext>
              </a:extLst>
            </p:cNvPr>
            <p:cNvCxnSpPr/>
            <p:nvPr/>
          </p:nvCxnSpPr>
          <p:spPr>
            <a:xfrm>
              <a:off x="3968747" y="4916822"/>
              <a:ext cx="0" cy="21631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直線接點 158">
              <a:extLst>
                <a:ext uri="{FF2B5EF4-FFF2-40B4-BE49-F238E27FC236}">
                  <a16:creationId xmlns:a16="http://schemas.microsoft.com/office/drawing/2014/main" id="{6B78C013-8500-DA21-80D3-2053CD517753}"/>
                </a:ext>
              </a:extLst>
            </p:cNvPr>
            <p:cNvCxnSpPr/>
            <p:nvPr/>
          </p:nvCxnSpPr>
          <p:spPr>
            <a:xfrm>
              <a:off x="5796524" y="4915389"/>
              <a:ext cx="0" cy="21631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接點 159">
              <a:extLst>
                <a:ext uri="{FF2B5EF4-FFF2-40B4-BE49-F238E27FC236}">
                  <a16:creationId xmlns:a16="http://schemas.microsoft.com/office/drawing/2014/main" id="{2F41E5E2-D8CB-17B4-2AC2-F72A915E43B3}"/>
                </a:ext>
              </a:extLst>
            </p:cNvPr>
            <p:cNvCxnSpPr/>
            <p:nvPr/>
          </p:nvCxnSpPr>
          <p:spPr>
            <a:xfrm>
              <a:off x="2139947" y="4923172"/>
              <a:ext cx="0" cy="21631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直線接點 160">
              <a:extLst>
                <a:ext uri="{FF2B5EF4-FFF2-40B4-BE49-F238E27FC236}">
                  <a16:creationId xmlns:a16="http://schemas.microsoft.com/office/drawing/2014/main" id="{478C41CC-D341-0045-EA0F-B27A16108DE2}"/>
                </a:ext>
              </a:extLst>
            </p:cNvPr>
            <p:cNvCxnSpPr/>
            <p:nvPr/>
          </p:nvCxnSpPr>
          <p:spPr>
            <a:xfrm>
              <a:off x="3054347" y="4916822"/>
              <a:ext cx="0" cy="21631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接點 161">
              <a:extLst>
                <a:ext uri="{FF2B5EF4-FFF2-40B4-BE49-F238E27FC236}">
                  <a16:creationId xmlns:a16="http://schemas.microsoft.com/office/drawing/2014/main" id="{72ABCBE3-7445-54C9-A18E-4E88E2982192}"/>
                </a:ext>
              </a:extLst>
            </p:cNvPr>
            <p:cNvCxnSpPr/>
            <p:nvPr/>
          </p:nvCxnSpPr>
          <p:spPr>
            <a:xfrm>
              <a:off x="4883147" y="4916822"/>
              <a:ext cx="0" cy="21631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3" name="文字方塊 162">
              <a:extLst>
                <a:ext uri="{FF2B5EF4-FFF2-40B4-BE49-F238E27FC236}">
                  <a16:creationId xmlns:a16="http://schemas.microsoft.com/office/drawing/2014/main" id="{07F20475-E2B4-C617-8F98-71FB5782180D}"/>
                </a:ext>
              </a:extLst>
            </p:cNvPr>
            <p:cNvSpPr txBox="1"/>
            <p:nvPr/>
          </p:nvSpPr>
          <p:spPr>
            <a:xfrm>
              <a:off x="4679945" y="4389159"/>
              <a:ext cx="463550" cy="36933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dirty="0">
                  <a:solidFill>
                    <a:srgbClr val="FF6000"/>
                  </a:solidFill>
                </a:rPr>
                <a:t>2</a:t>
              </a:r>
              <a:endParaRPr lang="zh-TW" altLang="en-US" b="1" dirty="0">
                <a:solidFill>
                  <a:srgbClr val="FF6000"/>
                </a:solidFill>
              </a:endParaRPr>
            </a:p>
          </p:txBody>
        </p:sp>
        <p:sp>
          <p:nvSpPr>
            <p:cNvPr id="164" name="文字方塊 163">
              <a:extLst>
                <a:ext uri="{FF2B5EF4-FFF2-40B4-BE49-F238E27FC236}">
                  <a16:creationId xmlns:a16="http://schemas.microsoft.com/office/drawing/2014/main" id="{AC60A42A-8CCB-54FE-DDDB-40038FD4EFFC}"/>
                </a:ext>
              </a:extLst>
            </p:cNvPr>
            <p:cNvSpPr txBox="1"/>
            <p:nvPr/>
          </p:nvSpPr>
          <p:spPr>
            <a:xfrm>
              <a:off x="2838444" y="4382808"/>
              <a:ext cx="463550" cy="369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b="1" dirty="0">
                  <a:solidFill>
                    <a:srgbClr val="FF6000"/>
                  </a:solidFill>
                </a:rPr>
                <a:t>2</a:t>
              </a:r>
              <a:endParaRPr lang="zh-TW" altLang="en-US" b="1" dirty="0">
                <a:solidFill>
                  <a:srgbClr val="FF6000"/>
                </a:solidFill>
              </a:endParaRPr>
            </a:p>
          </p:txBody>
        </p:sp>
      </p:grpSp>
      <p:cxnSp>
        <p:nvCxnSpPr>
          <p:cNvPr id="174" name="直線單箭頭接點 173">
            <a:extLst>
              <a:ext uri="{FF2B5EF4-FFF2-40B4-BE49-F238E27FC236}">
                <a16:creationId xmlns:a16="http://schemas.microsoft.com/office/drawing/2014/main" id="{5B8A597A-19BF-0A8A-33EF-0350DAF8CB58}"/>
              </a:ext>
            </a:extLst>
          </p:cNvPr>
          <p:cNvCxnSpPr>
            <a:cxnSpLocks/>
          </p:cNvCxnSpPr>
          <p:nvPr/>
        </p:nvCxnSpPr>
        <p:spPr>
          <a:xfrm>
            <a:off x="8821235" y="5675993"/>
            <a:ext cx="0" cy="261864"/>
          </a:xfrm>
          <a:prstGeom prst="straightConnector1">
            <a:avLst/>
          </a:prstGeom>
          <a:ln w="28575">
            <a:solidFill>
              <a:srgbClr val="FF6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直線單箭頭接點 174">
            <a:extLst>
              <a:ext uri="{FF2B5EF4-FFF2-40B4-BE49-F238E27FC236}">
                <a16:creationId xmlns:a16="http://schemas.microsoft.com/office/drawing/2014/main" id="{2969496C-043D-9F16-5B37-990F71349EED}"/>
              </a:ext>
            </a:extLst>
          </p:cNvPr>
          <p:cNvCxnSpPr>
            <a:cxnSpLocks/>
          </p:cNvCxnSpPr>
          <p:nvPr/>
        </p:nvCxnSpPr>
        <p:spPr>
          <a:xfrm>
            <a:off x="6417081" y="5675996"/>
            <a:ext cx="0" cy="261864"/>
          </a:xfrm>
          <a:prstGeom prst="straightConnector1">
            <a:avLst/>
          </a:prstGeom>
          <a:ln w="28575">
            <a:solidFill>
              <a:srgbClr val="FF6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手繪多邊形: 圖案 183">
            <a:extLst>
              <a:ext uri="{FF2B5EF4-FFF2-40B4-BE49-F238E27FC236}">
                <a16:creationId xmlns:a16="http://schemas.microsoft.com/office/drawing/2014/main" id="{71AF6CE7-AB0F-17E5-A3CB-182FCA4C12B1}"/>
              </a:ext>
            </a:extLst>
          </p:cNvPr>
          <p:cNvSpPr/>
          <p:nvPr/>
        </p:nvSpPr>
        <p:spPr>
          <a:xfrm>
            <a:off x="10640194" y="5058480"/>
            <a:ext cx="1190625" cy="206393"/>
          </a:xfrm>
          <a:custGeom>
            <a:avLst/>
            <a:gdLst>
              <a:gd name="connsiteX0" fmla="*/ 0 w 1190625"/>
              <a:gd name="connsiteY0" fmla="*/ 196868 h 206393"/>
              <a:gd name="connsiteX1" fmla="*/ 609600 w 1190625"/>
              <a:gd name="connsiteY1" fmla="*/ 18 h 206393"/>
              <a:gd name="connsiteX2" fmla="*/ 1190625 w 1190625"/>
              <a:gd name="connsiteY2" fmla="*/ 206393 h 20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90625" h="206393">
                <a:moveTo>
                  <a:pt x="0" y="196868"/>
                </a:moveTo>
                <a:cubicBezTo>
                  <a:pt x="205581" y="97649"/>
                  <a:pt x="411163" y="-1569"/>
                  <a:pt x="609600" y="18"/>
                </a:cubicBezTo>
                <a:cubicBezTo>
                  <a:pt x="808037" y="1605"/>
                  <a:pt x="999331" y="103999"/>
                  <a:pt x="1190625" y="206393"/>
                </a:cubicBezTo>
              </a:path>
            </a:pathLst>
          </a:custGeom>
          <a:noFill/>
          <a:ln w="19050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5" name="手繪多邊形: 圖案 184">
            <a:extLst>
              <a:ext uri="{FF2B5EF4-FFF2-40B4-BE49-F238E27FC236}">
                <a16:creationId xmlns:a16="http://schemas.microsoft.com/office/drawing/2014/main" id="{01E499FC-44F4-8031-C64B-A3E9B553611A}"/>
              </a:ext>
            </a:extLst>
          </p:cNvPr>
          <p:cNvSpPr/>
          <p:nvPr/>
        </p:nvSpPr>
        <p:spPr>
          <a:xfrm>
            <a:off x="9440044" y="5058498"/>
            <a:ext cx="1196975" cy="203200"/>
          </a:xfrm>
          <a:custGeom>
            <a:avLst/>
            <a:gdLst>
              <a:gd name="connsiteX0" fmla="*/ 0 w 1196975"/>
              <a:gd name="connsiteY0" fmla="*/ 203200 h 203200"/>
              <a:gd name="connsiteX1" fmla="*/ 622300 w 1196975"/>
              <a:gd name="connsiteY1" fmla="*/ 0 h 203200"/>
              <a:gd name="connsiteX2" fmla="*/ 1196975 w 1196975"/>
              <a:gd name="connsiteY2" fmla="*/ 203200 h 20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96975" h="203200">
                <a:moveTo>
                  <a:pt x="0" y="203200"/>
                </a:moveTo>
                <a:cubicBezTo>
                  <a:pt x="211402" y="101600"/>
                  <a:pt x="422804" y="0"/>
                  <a:pt x="622300" y="0"/>
                </a:cubicBezTo>
                <a:cubicBezTo>
                  <a:pt x="821796" y="0"/>
                  <a:pt x="1009385" y="101600"/>
                  <a:pt x="1196975" y="203200"/>
                </a:cubicBezTo>
              </a:path>
            </a:pathLst>
          </a:custGeom>
          <a:noFill/>
          <a:ln w="19050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6" name="文字方塊 185">
            <a:extLst>
              <a:ext uri="{FF2B5EF4-FFF2-40B4-BE49-F238E27FC236}">
                <a16:creationId xmlns:a16="http://schemas.microsoft.com/office/drawing/2014/main" id="{E1ED95B7-254B-022F-1BA1-11688E3B3422}"/>
              </a:ext>
            </a:extLst>
          </p:cNvPr>
          <p:cNvSpPr txBox="1"/>
          <p:nvPr/>
        </p:nvSpPr>
        <p:spPr>
          <a:xfrm>
            <a:off x="10442913" y="5302496"/>
            <a:ext cx="393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0</a:t>
            </a:r>
            <a:endParaRPr lang="zh-TW" altLang="en-US" b="1" dirty="0"/>
          </a:p>
        </p:txBody>
      </p:sp>
      <p:sp>
        <p:nvSpPr>
          <p:cNvPr id="187" name="文字方塊 186">
            <a:extLst>
              <a:ext uri="{FF2B5EF4-FFF2-40B4-BE49-F238E27FC236}">
                <a16:creationId xmlns:a16="http://schemas.microsoft.com/office/drawing/2014/main" id="{1B02BAAC-8B87-5C03-CD94-582A19581C51}"/>
              </a:ext>
            </a:extLst>
          </p:cNvPr>
          <p:cNvSpPr txBox="1"/>
          <p:nvPr/>
        </p:nvSpPr>
        <p:spPr>
          <a:xfrm>
            <a:off x="11696150" y="5302732"/>
            <a:ext cx="384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3</a:t>
            </a:r>
            <a:endParaRPr lang="zh-TW" altLang="en-US" b="1" dirty="0"/>
          </a:p>
        </p:txBody>
      </p:sp>
      <p:sp>
        <p:nvSpPr>
          <p:cNvPr id="188" name="文字方塊 187">
            <a:extLst>
              <a:ext uri="{FF2B5EF4-FFF2-40B4-BE49-F238E27FC236}">
                <a16:creationId xmlns:a16="http://schemas.microsoft.com/office/drawing/2014/main" id="{1C418E32-B711-E555-89F2-11E416A88CD4}"/>
              </a:ext>
            </a:extLst>
          </p:cNvPr>
          <p:cNvSpPr txBox="1"/>
          <p:nvPr/>
        </p:nvSpPr>
        <p:spPr>
          <a:xfrm>
            <a:off x="9199943" y="5303678"/>
            <a:ext cx="50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–3</a:t>
            </a:r>
            <a:endParaRPr lang="zh-TW" altLang="en-US" b="1" dirty="0"/>
          </a:p>
        </p:txBody>
      </p:sp>
      <p:cxnSp>
        <p:nvCxnSpPr>
          <p:cNvPr id="190" name="直線單箭頭接點 189">
            <a:extLst>
              <a:ext uri="{FF2B5EF4-FFF2-40B4-BE49-F238E27FC236}">
                <a16:creationId xmlns:a16="http://schemas.microsoft.com/office/drawing/2014/main" id="{3E69B7EC-0E33-B68A-4E08-90A50C923E8E}"/>
              </a:ext>
            </a:extLst>
          </p:cNvPr>
          <p:cNvCxnSpPr>
            <a:cxnSpLocks/>
          </p:cNvCxnSpPr>
          <p:nvPr/>
        </p:nvCxnSpPr>
        <p:spPr>
          <a:xfrm>
            <a:off x="9279870" y="5270195"/>
            <a:ext cx="2869324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直線接點 190">
            <a:extLst>
              <a:ext uri="{FF2B5EF4-FFF2-40B4-BE49-F238E27FC236}">
                <a16:creationId xmlns:a16="http://schemas.microsoft.com/office/drawing/2014/main" id="{D5303E9D-CA5C-B399-B4EA-92582C4C7649}"/>
              </a:ext>
            </a:extLst>
          </p:cNvPr>
          <p:cNvCxnSpPr/>
          <p:nvPr/>
        </p:nvCxnSpPr>
        <p:spPr>
          <a:xfrm>
            <a:off x="10638437" y="5190893"/>
            <a:ext cx="0" cy="14121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直線接點 191">
            <a:extLst>
              <a:ext uri="{FF2B5EF4-FFF2-40B4-BE49-F238E27FC236}">
                <a16:creationId xmlns:a16="http://schemas.microsoft.com/office/drawing/2014/main" id="{DCF381F1-5AC2-A96D-9265-8FD51C4C4EE8}"/>
              </a:ext>
            </a:extLst>
          </p:cNvPr>
          <p:cNvCxnSpPr/>
          <p:nvPr/>
        </p:nvCxnSpPr>
        <p:spPr>
          <a:xfrm>
            <a:off x="11831692" y="5189958"/>
            <a:ext cx="0" cy="14121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直線接點 192">
            <a:extLst>
              <a:ext uri="{FF2B5EF4-FFF2-40B4-BE49-F238E27FC236}">
                <a16:creationId xmlns:a16="http://schemas.microsoft.com/office/drawing/2014/main" id="{035A7243-9166-A331-4E35-4D113434E0AB}"/>
              </a:ext>
            </a:extLst>
          </p:cNvPr>
          <p:cNvCxnSpPr/>
          <p:nvPr/>
        </p:nvCxnSpPr>
        <p:spPr>
          <a:xfrm>
            <a:off x="9444515" y="5195039"/>
            <a:ext cx="0" cy="14121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直線接點 193">
            <a:extLst>
              <a:ext uri="{FF2B5EF4-FFF2-40B4-BE49-F238E27FC236}">
                <a16:creationId xmlns:a16="http://schemas.microsoft.com/office/drawing/2014/main" id="{A3138AEF-EB63-2545-07B2-312E4F013EE9}"/>
              </a:ext>
            </a:extLst>
          </p:cNvPr>
          <p:cNvCxnSpPr/>
          <p:nvPr/>
        </p:nvCxnSpPr>
        <p:spPr>
          <a:xfrm>
            <a:off x="10222451" y="5194068"/>
            <a:ext cx="0" cy="14121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直線接點 194">
            <a:extLst>
              <a:ext uri="{FF2B5EF4-FFF2-40B4-BE49-F238E27FC236}">
                <a16:creationId xmlns:a16="http://schemas.microsoft.com/office/drawing/2014/main" id="{A5212B21-18EE-D373-AA83-1294EE81E6A1}"/>
              </a:ext>
            </a:extLst>
          </p:cNvPr>
          <p:cNvCxnSpPr/>
          <p:nvPr/>
        </p:nvCxnSpPr>
        <p:spPr>
          <a:xfrm>
            <a:off x="11032199" y="5190893"/>
            <a:ext cx="0" cy="14121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文字方塊 197">
            <a:extLst>
              <a:ext uri="{FF2B5EF4-FFF2-40B4-BE49-F238E27FC236}">
                <a16:creationId xmlns:a16="http://schemas.microsoft.com/office/drawing/2014/main" id="{F2710CBD-538D-A055-C11D-DC83704E543C}"/>
              </a:ext>
            </a:extLst>
          </p:cNvPr>
          <p:cNvSpPr txBox="1"/>
          <p:nvPr/>
        </p:nvSpPr>
        <p:spPr>
          <a:xfrm>
            <a:off x="9683056" y="4789181"/>
            <a:ext cx="72466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>
                <a:solidFill>
                  <a:srgbClr val="FF6000"/>
                </a:solidFill>
              </a:rPr>
              <a:t>|</a:t>
            </a:r>
            <a:r>
              <a:rPr lang="zh-TW" altLang="en-US" b="1" dirty="0">
                <a:solidFill>
                  <a:srgbClr val="FF6000"/>
                </a:solidFill>
              </a:rPr>
              <a:t> </a:t>
            </a:r>
            <a:r>
              <a:rPr lang="en-US" altLang="zh-TW" b="1" dirty="0">
                <a:solidFill>
                  <a:srgbClr val="FF6000"/>
                </a:solidFill>
              </a:rPr>
              <a:t>–3 |</a:t>
            </a:r>
            <a:endParaRPr lang="zh-TW" altLang="en-US" b="1" dirty="0">
              <a:solidFill>
                <a:srgbClr val="FF6000"/>
              </a:solidFill>
            </a:endParaRPr>
          </a:p>
        </p:txBody>
      </p:sp>
      <p:sp>
        <p:nvSpPr>
          <p:cNvPr id="199" name="文字方塊 198">
            <a:extLst>
              <a:ext uri="{FF2B5EF4-FFF2-40B4-BE49-F238E27FC236}">
                <a16:creationId xmlns:a16="http://schemas.microsoft.com/office/drawing/2014/main" id="{00F01AE2-2E1E-555C-88A9-2F30A661E6E4}"/>
              </a:ext>
            </a:extLst>
          </p:cNvPr>
          <p:cNvSpPr txBox="1"/>
          <p:nvPr/>
        </p:nvSpPr>
        <p:spPr>
          <a:xfrm>
            <a:off x="10893692" y="4797742"/>
            <a:ext cx="6955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>
                <a:solidFill>
                  <a:srgbClr val="FF6000"/>
                </a:solidFill>
              </a:rPr>
              <a:t>|</a:t>
            </a:r>
            <a:r>
              <a:rPr lang="zh-TW" altLang="en-US" b="1" dirty="0">
                <a:solidFill>
                  <a:srgbClr val="FF6000"/>
                </a:solidFill>
              </a:rPr>
              <a:t> </a:t>
            </a:r>
            <a:r>
              <a:rPr lang="en-US" altLang="zh-TW" b="1" dirty="0">
                <a:solidFill>
                  <a:srgbClr val="FF6000"/>
                </a:solidFill>
              </a:rPr>
              <a:t>3 |</a:t>
            </a:r>
            <a:endParaRPr lang="zh-TW" altLang="en-US" b="1" dirty="0">
              <a:solidFill>
                <a:srgbClr val="FF6000"/>
              </a:solidFill>
            </a:endParaRPr>
          </a:p>
        </p:txBody>
      </p:sp>
      <p:cxnSp>
        <p:nvCxnSpPr>
          <p:cNvPr id="203" name="直線接點 202">
            <a:extLst>
              <a:ext uri="{FF2B5EF4-FFF2-40B4-BE49-F238E27FC236}">
                <a16:creationId xmlns:a16="http://schemas.microsoft.com/office/drawing/2014/main" id="{E72EC465-938B-C7C6-2F7F-610A7C25FB87}"/>
              </a:ext>
            </a:extLst>
          </p:cNvPr>
          <p:cNvCxnSpPr>
            <a:cxnSpLocks/>
          </p:cNvCxnSpPr>
          <p:nvPr/>
        </p:nvCxnSpPr>
        <p:spPr>
          <a:xfrm>
            <a:off x="6092562" y="1346388"/>
            <a:ext cx="0" cy="4178757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24EAB880-D8CF-1A8D-0F96-7529088D1E17}"/>
              </a:ext>
            </a:extLst>
          </p:cNvPr>
          <p:cNvSpPr/>
          <p:nvPr/>
        </p:nvSpPr>
        <p:spPr>
          <a:xfrm>
            <a:off x="6994978" y="1622683"/>
            <a:ext cx="1131876" cy="441473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</a:rPr>
              <a:t>相反數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647DB86C-C90E-7E62-A104-4DBB5366F361}"/>
              </a:ext>
            </a:extLst>
          </p:cNvPr>
          <p:cNvSpPr txBox="1"/>
          <p:nvPr/>
        </p:nvSpPr>
        <p:spPr>
          <a:xfrm>
            <a:off x="6229919" y="2247424"/>
            <a:ext cx="2753439" cy="1906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1. </a:t>
            </a:r>
            <a:r>
              <a:rPr lang="zh-TW" altLang="en-US" sz="2000" dirty="0">
                <a:ea typeface="微軟正黑體" panose="020B0604030504040204" pitchFamily="34" charset="-120"/>
              </a:rPr>
              <a:t>性質符號相反的數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2. </a:t>
            </a:r>
            <a:r>
              <a:rPr lang="zh-TW" altLang="en-US" sz="2000" dirty="0">
                <a:ea typeface="微軟正黑體" panose="020B0604030504040204" pitchFamily="34" charset="-120"/>
              </a:rPr>
              <a:t>與原點距離相等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3. 0 </a:t>
            </a:r>
            <a:r>
              <a:rPr lang="zh-TW" altLang="en-US" sz="2000" dirty="0">
                <a:ea typeface="微軟正黑體" panose="020B0604030504040204" pitchFamily="34" charset="-120"/>
              </a:rPr>
              <a:t>的相反數 </a:t>
            </a:r>
            <a:r>
              <a:rPr lang="en-US" altLang="zh-TW" sz="2000" dirty="0">
                <a:ea typeface="微軟正黑體" panose="020B0604030504040204" pitchFamily="34" charset="-120"/>
              </a:rPr>
              <a:t>=</a:t>
            </a:r>
            <a:r>
              <a:rPr lang="en-US" altLang="zh-TW" sz="2000" b="1" dirty="0">
                <a:ea typeface="微軟正黑體" panose="020B0604030504040204" pitchFamily="34" charset="-120"/>
              </a:rPr>
              <a:t> 0</a:t>
            </a:r>
          </a:p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4.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的相反數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= –a</a:t>
            </a:r>
          </a:p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5.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–</a:t>
            </a:r>
            <a:r>
              <a:rPr lang="en-US" altLang="zh-TW" sz="2000" b="1" dirty="0">
                <a:ea typeface="微軟正黑體" panose="020B0604030504040204" pitchFamily="34" charset="-120"/>
              </a:rPr>
              <a:t>(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–a</a:t>
            </a:r>
            <a:r>
              <a:rPr lang="en-US" altLang="zh-TW" sz="2000" b="1" dirty="0">
                <a:ea typeface="微軟正黑體" panose="020B0604030504040204" pitchFamily="34" charset="-120"/>
              </a:rPr>
              <a:t>)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 = a 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753CA55C-5558-09B4-F70D-92145E235C37}"/>
              </a:ext>
            </a:extLst>
          </p:cNvPr>
          <p:cNvSpPr txBox="1"/>
          <p:nvPr/>
        </p:nvSpPr>
        <p:spPr>
          <a:xfrm>
            <a:off x="9360305" y="2251542"/>
            <a:ext cx="2753439" cy="227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1. </a:t>
            </a:r>
            <a:r>
              <a:rPr lang="zh-TW" altLang="en-US" sz="2000" dirty="0">
                <a:ea typeface="微軟正黑體" panose="020B0604030504040204" pitchFamily="34" charset="-120"/>
              </a:rPr>
              <a:t>去掉性質符號的值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2. </a:t>
            </a:r>
            <a:r>
              <a:rPr lang="zh-TW" altLang="en-US" sz="2000" dirty="0">
                <a:ea typeface="微軟正黑體" panose="020B0604030504040204" pitchFamily="34" charset="-120"/>
              </a:rPr>
              <a:t>與原點的距離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3.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|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</a:rPr>
              <a:t> | = | –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</a:rPr>
              <a:t> |</a:t>
            </a:r>
          </a:p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4. </a:t>
            </a:r>
            <a:r>
              <a:rPr lang="zh-TW" altLang="en-US" sz="2000" dirty="0">
                <a:ea typeface="微軟正黑體" panose="020B0604030504040204" pitchFamily="34" charset="-120"/>
              </a:rPr>
              <a:t>若</a:t>
            </a:r>
            <a:r>
              <a:rPr lang="zh-TW" altLang="en-US" sz="2000" i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 </a:t>
            </a:r>
            <a:r>
              <a:rPr lang="en-US" altLang="zh-TW" sz="2000" b="1" dirty="0">
                <a:ea typeface="微軟正黑體" panose="020B0604030504040204" pitchFamily="34" charset="-120"/>
              </a:rPr>
              <a:t>&gt; 0</a:t>
            </a:r>
            <a:r>
              <a:rPr lang="zh-TW" altLang="en-US" sz="2000" dirty="0">
                <a:ea typeface="微軟正黑體" panose="020B0604030504040204" pitchFamily="34" charset="-120"/>
              </a:rPr>
              <a:t>，</a:t>
            </a:r>
            <a:r>
              <a:rPr lang="en-US" altLang="zh-TW" sz="2000" b="1" dirty="0">
                <a:ea typeface="微軟正黑體" panose="020B0604030504040204" pitchFamily="34" charset="-120"/>
              </a:rPr>
              <a:t>|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</a:rPr>
              <a:t> | =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 a</a:t>
            </a:r>
          </a:p>
          <a:p>
            <a:pPr>
              <a:lnSpc>
                <a:spcPct val="120000"/>
              </a:lnSpc>
            </a:pPr>
            <a:r>
              <a:rPr lang="en-US" altLang="zh-TW" sz="2000" b="1" i="1" dirty="0">
                <a:ea typeface="微軟正黑體" panose="020B0604030504040204" pitchFamily="34" charset="-120"/>
              </a:rPr>
              <a:t>    </a:t>
            </a:r>
            <a:r>
              <a:rPr lang="zh-TW" altLang="en-US" sz="2000" dirty="0">
                <a:ea typeface="微軟正黑體" panose="020B0604030504040204" pitchFamily="34" charset="-120"/>
              </a:rPr>
              <a:t>若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 </a:t>
            </a:r>
            <a:r>
              <a:rPr lang="en-US" altLang="zh-TW" sz="2000" b="1" dirty="0">
                <a:ea typeface="微軟正黑體" panose="020B0604030504040204" pitchFamily="34" charset="-120"/>
              </a:rPr>
              <a:t>= 0</a:t>
            </a:r>
            <a:r>
              <a:rPr lang="zh-TW" altLang="en-US" sz="2000" dirty="0">
                <a:ea typeface="微軟正黑體" panose="020B0604030504040204" pitchFamily="34" charset="-120"/>
              </a:rPr>
              <a:t>，</a:t>
            </a:r>
            <a:r>
              <a:rPr lang="en-US" altLang="zh-TW" sz="2000" b="1" dirty="0">
                <a:ea typeface="微軟正黑體" panose="020B0604030504040204" pitchFamily="34" charset="-120"/>
              </a:rPr>
              <a:t>|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 </a:t>
            </a:r>
            <a:r>
              <a:rPr lang="en-US" altLang="zh-TW" sz="2000" b="1" dirty="0">
                <a:ea typeface="微軟正黑體" panose="020B0604030504040204" pitchFamily="34" charset="-120"/>
              </a:rPr>
              <a:t>| = 0</a:t>
            </a:r>
          </a:p>
          <a:p>
            <a:pPr>
              <a:lnSpc>
                <a:spcPct val="120000"/>
              </a:lnSpc>
            </a:pPr>
            <a:r>
              <a:rPr lang="en-US" altLang="zh-TW" sz="2000" b="1" i="1" dirty="0">
                <a:ea typeface="微軟正黑體" panose="020B0604030504040204" pitchFamily="34" charset="-120"/>
              </a:rPr>
              <a:t>    </a:t>
            </a:r>
            <a:r>
              <a:rPr lang="zh-TW" altLang="en-US" sz="2000" dirty="0">
                <a:ea typeface="微軟正黑體" panose="020B0604030504040204" pitchFamily="34" charset="-120"/>
              </a:rPr>
              <a:t>若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 </a:t>
            </a:r>
            <a:r>
              <a:rPr lang="en-US" altLang="zh-TW" sz="2000" b="1" dirty="0">
                <a:ea typeface="微軟正黑體" panose="020B0604030504040204" pitchFamily="34" charset="-120"/>
              </a:rPr>
              <a:t>&lt; 0</a:t>
            </a:r>
            <a:r>
              <a:rPr lang="zh-TW" altLang="en-US" sz="2000" dirty="0">
                <a:ea typeface="微軟正黑體" panose="020B0604030504040204" pitchFamily="34" charset="-120"/>
              </a:rPr>
              <a:t>，</a:t>
            </a:r>
            <a:r>
              <a:rPr lang="en-US" altLang="zh-TW" sz="2000" b="1" dirty="0">
                <a:ea typeface="微軟正黑體" panose="020B0604030504040204" pitchFamily="34" charset="-120"/>
              </a:rPr>
              <a:t>|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</a:rPr>
              <a:t> | = –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 </a:t>
            </a:r>
          </a:p>
        </p:txBody>
      </p:sp>
      <p:sp>
        <p:nvSpPr>
          <p:cNvPr id="6" name="Text Box 470">
            <a:extLst>
              <a:ext uri="{FF2B5EF4-FFF2-40B4-BE49-F238E27FC236}">
                <a16:creationId xmlns:a16="http://schemas.microsoft.com/office/drawing/2014/main" id="{20644BC0-E306-785E-BB53-A171A2255E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8276" y="5186111"/>
            <a:ext cx="670264" cy="397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b="1" dirty="0">
                <a:solidFill>
                  <a:srgbClr val="6666FF"/>
                </a:solidFill>
                <a:ea typeface="微軟正黑體" panose="020B0604030504040204" pitchFamily="34" charset="-120"/>
              </a:rPr>
              <a:t>整數</a:t>
            </a:r>
            <a:endParaRPr lang="en-US" altLang="zh-TW" sz="2400" b="1" dirty="0">
              <a:solidFill>
                <a:srgbClr val="6666FF"/>
              </a:solidFill>
              <a:ea typeface="微軟正黑體" panose="020B0604030504040204" pitchFamily="34" charset="-120"/>
            </a:endParaRPr>
          </a:p>
        </p:txBody>
      </p:sp>
      <p:sp>
        <p:nvSpPr>
          <p:cNvPr id="8" name="Text Box 470">
            <a:extLst>
              <a:ext uri="{FF2B5EF4-FFF2-40B4-BE49-F238E27FC236}">
                <a16:creationId xmlns:a16="http://schemas.microsoft.com/office/drawing/2014/main" id="{2483BA79-709B-04F1-F9C3-8AE511A217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803" y="5186109"/>
            <a:ext cx="958130" cy="397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b="1" dirty="0">
                <a:solidFill>
                  <a:srgbClr val="6666FF"/>
                </a:solidFill>
                <a:ea typeface="微軟正黑體" panose="020B0604030504040204" pitchFamily="34" charset="-120"/>
              </a:rPr>
              <a:t>負整數</a:t>
            </a:r>
            <a:endParaRPr lang="en-US" altLang="zh-TW" sz="2400" b="1" dirty="0">
              <a:solidFill>
                <a:srgbClr val="6666FF"/>
              </a:solidFill>
              <a:ea typeface="微軟正黑體" panose="020B0604030504040204" pitchFamily="34" charset="-120"/>
            </a:endParaRPr>
          </a:p>
        </p:txBody>
      </p:sp>
      <p:sp>
        <p:nvSpPr>
          <p:cNvPr id="9" name="Text Box 470">
            <a:extLst>
              <a:ext uri="{FF2B5EF4-FFF2-40B4-BE49-F238E27FC236}">
                <a16:creationId xmlns:a16="http://schemas.microsoft.com/office/drawing/2014/main" id="{AD5EA9FF-759A-887D-83BE-42ED92B2D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2976" y="5186111"/>
            <a:ext cx="670264" cy="397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b="1" dirty="0">
                <a:ea typeface="微軟正黑體" panose="020B0604030504040204" pitchFamily="34" charset="-120"/>
              </a:rPr>
              <a:t>小數</a:t>
            </a:r>
            <a:endParaRPr lang="en-US" altLang="zh-TW" sz="2400" b="1" dirty="0">
              <a:ea typeface="微軟正黑體" panose="020B0604030504040204" pitchFamily="34" charset="-120"/>
            </a:endParaRPr>
          </a:p>
        </p:txBody>
      </p:sp>
      <p:sp>
        <p:nvSpPr>
          <p:cNvPr id="11" name="Text Box 470">
            <a:extLst>
              <a:ext uri="{FF2B5EF4-FFF2-40B4-BE49-F238E27FC236}">
                <a16:creationId xmlns:a16="http://schemas.microsoft.com/office/drawing/2014/main" id="{FE7FA23C-2346-C712-0A8E-24D9B9001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026" y="5186111"/>
            <a:ext cx="670264" cy="397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b="1" dirty="0">
                <a:ea typeface="微軟正黑體" panose="020B0604030504040204" pitchFamily="34" charset="-120"/>
              </a:rPr>
              <a:t>分數</a:t>
            </a:r>
            <a:endParaRPr lang="en-US" altLang="zh-TW" sz="2400" b="1" dirty="0">
              <a:ea typeface="微軟正黑體" panose="020B0604030504040204" pitchFamily="34" charset="-120"/>
            </a:endParaRPr>
          </a:p>
        </p:txBody>
      </p:sp>
      <p:sp>
        <p:nvSpPr>
          <p:cNvPr id="12" name="Text Box 470">
            <a:extLst>
              <a:ext uri="{FF2B5EF4-FFF2-40B4-BE49-F238E27FC236}">
                <a16:creationId xmlns:a16="http://schemas.microsoft.com/office/drawing/2014/main" id="{C35B352E-20C3-00A5-26CF-8A4BB9929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776" y="5186111"/>
            <a:ext cx="943315" cy="397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b="1" dirty="0">
                <a:ea typeface="微軟正黑體" panose="020B0604030504040204" pitchFamily="34" charset="-120"/>
              </a:rPr>
              <a:t>負小數</a:t>
            </a:r>
            <a:endParaRPr lang="en-US" altLang="zh-TW" sz="2400" b="1" dirty="0">
              <a:ea typeface="微軟正黑體" panose="020B0604030504040204" pitchFamily="34" charset="-120"/>
            </a:endParaRPr>
          </a:p>
        </p:txBody>
      </p:sp>
      <p:sp>
        <p:nvSpPr>
          <p:cNvPr id="13" name="Text Box 470">
            <a:extLst>
              <a:ext uri="{FF2B5EF4-FFF2-40B4-BE49-F238E27FC236}">
                <a16:creationId xmlns:a16="http://schemas.microsoft.com/office/drawing/2014/main" id="{DF5A54EB-30EF-85FE-DE98-00D7640EE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186110"/>
            <a:ext cx="989881" cy="397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b="1" dirty="0">
                <a:ea typeface="微軟正黑體" panose="020B0604030504040204" pitchFamily="34" charset="-120"/>
              </a:rPr>
              <a:t>負分數</a:t>
            </a:r>
            <a:endParaRPr lang="en-US" altLang="zh-TW" sz="2400" b="1" dirty="0">
              <a:ea typeface="微軟正黑體" panose="020B0604030504040204" pitchFamily="34" charset="-120"/>
            </a:endParaRPr>
          </a:p>
        </p:txBody>
      </p: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id="{FF4896A8-10C3-6EBC-9E2C-CFFC40E21F96}"/>
              </a:ext>
            </a:extLst>
          </p:cNvPr>
          <p:cNvCxnSpPr/>
          <p:nvPr/>
        </p:nvCxnSpPr>
        <p:spPr>
          <a:xfrm>
            <a:off x="6417733" y="5926668"/>
            <a:ext cx="2413000" cy="0"/>
          </a:xfrm>
          <a:prstGeom prst="line">
            <a:avLst/>
          </a:prstGeom>
          <a:ln w="28575">
            <a:solidFill>
              <a:srgbClr val="FF6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96CCFF35-B864-3481-7468-11A11FC875F2}"/>
              </a:ext>
            </a:extLst>
          </p:cNvPr>
          <p:cNvSpPr txBox="1"/>
          <p:nvPr/>
        </p:nvSpPr>
        <p:spPr>
          <a:xfrm>
            <a:off x="7150100" y="5740399"/>
            <a:ext cx="94826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相反數</a:t>
            </a:r>
          </a:p>
        </p:txBody>
      </p: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960683BF-DF8D-27A1-E7B5-E09F5D8F25B7}"/>
              </a:ext>
            </a:extLst>
          </p:cNvPr>
          <p:cNvCxnSpPr/>
          <p:nvPr/>
        </p:nvCxnSpPr>
        <p:spPr>
          <a:xfrm>
            <a:off x="11438599" y="5197243"/>
            <a:ext cx="0" cy="14121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id="{FC5522FC-B41C-FAF4-DF33-AA18A5B87ABD}"/>
              </a:ext>
            </a:extLst>
          </p:cNvPr>
          <p:cNvCxnSpPr/>
          <p:nvPr/>
        </p:nvCxnSpPr>
        <p:spPr>
          <a:xfrm>
            <a:off x="9841451" y="5194068"/>
            <a:ext cx="0" cy="14121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578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20208</TotalTime>
  <Words>1689</Words>
  <Application>Microsoft Office PowerPoint</Application>
  <PresentationFormat>寬螢幕</PresentationFormat>
  <Paragraphs>243</Paragraphs>
  <Slides>7</Slides>
  <Notes>7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正數與負數</vt:lpstr>
      <vt:lpstr>數的分類</vt:lpstr>
      <vt:lpstr>數線</vt:lpstr>
      <vt:lpstr>數的大小</vt:lpstr>
      <vt:lpstr>相反數</vt:lpstr>
      <vt:lpstr>絕對值</vt:lpstr>
      <vt:lpstr>重點整理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1083</cp:revision>
  <dcterms:created xsi:type="dcterms:W3CDTF">2015-07-26T15:18:38Z</dcterms:created>
  <dcterms:modified xsi:type="dcterms:W3CDTF">2023-07-13T05:05:49Z</dcterms:modified>
</cp:coreProperties>
</file>