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85" r:id="rId2"/>
    <p:sldId id="377" r:id="rId3"/>
    <p:sldId id="37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3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  <a:srgbClr val="FF6000"/>
    <a:srgbClr val="FFFFCC"/>
    <a:srgbClr val="FFFF99"/>
    <a:srgbClr val="FF00FF"/>
    <a:srgbClr val="3399FF"/>
    <a:srgbClr val="FF66FF"/>
    <a:srgbClr val="ADDB7B"/>
    <a:srgbClr val="6666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AA21EF-959B-41BF-9F31-AFC0A6662C1E}" v="20" dt="2023-09-04T04:58:36.752"/>
    <p1510:client id="{BA632E73-8330-4A57-9235-F399A64388DB}" v="3" dt="2023-09-04T06:39:24.0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2127" autoAdjust="0"/>
  </p:normalViewPr>
  <p:slideViewPr>
    <p:cSldViewPr snapToGrid="0">
      <p:cViewPr varScale="1">
        <p:scale>
          <a:sx n="63" d="100"/>
          <a:sy n="63" d="100"/>
        </p:scale>
        <p:origin x="76" y="104"/>
      </p:cViewPr>
      <p:guideLst>
        <p:guide pos="3840"/>
        <p:guide orient="horz" pos="23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BA632E73-8330-4A57-9235-F399A64388DB}"/>
    <pc:docChg chg="custSel modSld">
      <pc:chgData name="代數白痴 顧" userId="316db6a4f7ef8138" providerId="LiveId" clId="{BA632E73-8330-4A57-9235-F399A64388DB}" dt="2023-09-04T06:39:27.160" v="67" actId="1076"/>
      <pc:docMkLst>
        <pc:docMk/>
      </pc:docMkLst>
      <pc:sldChg chg="addSp modSp mod">
        <pc:chgData name="代數白痴 顧" userId="316db6a4f7ef8138" providerId="LiveId" clId="{BA632E73-8330-4A57-9235-F399A64388DB}" dt="2023-09-04T06:38:23.886" v="64" actId="1036"/>
        <pc:sldMkLst>
          <pc:docMk/>
          <pc:sldMk cId="2386861277" sldId="377"/>
        </pc:sldMkLst>
        <pc:spChg chg="add mod">
          <ac:chgData name="代數白痴 顧" userId="316db6a4f7ef8138" providerId="LiveId" clId="{BA632E73-8330-4A57-9235-F399A64388DB}" dt="2023-09-04T06:38:23.886" v="64" actId="1036"/>
          <ac:spMkLst>
            <pc:docMk/>
            <pc:sldMk cId="2386861277" sldId="377"/>
            <ac:spMk id="3" creationId="{C2B08189-5ACE-F0A1-DB4C-A21343D3CA62}"/>
          </ac:spMkLst>
        </pc:spChg>
        <pc:picChg chg="mod">
          <ac:chgData name="代數白痴 顧" userId="316db6a4f7ef8138" providerId="LiveId" clId="{BA632E73-8330-4A57-9235-F399A64388DB}" dt="2023-09-04T06:38:16.863" v="58" actId="14100"/>
          <ac:picMkLst>
            <pc:docMk/>
            <pc:sldMk cId="2386861277" sldId="377"/>
            <ac:picMk id="6" creationId="{F7DA98BF-1AE8-908C-4050-8CC6E6FE251C}"/>
          </ac:picMkLst>
        </pc:picChg>
      </pc:sldChg>
      <pc:sldChg chg="addSp delSp modSp mod">
        <pc:chgData name="代數白痴 顧" userId="316db6a4f7ef8138" providerId="LiveId" clId="{BA632E73-8330-4A57-9235-F399A64388DB}" dt="2023-09-04T06:39:27.160" v="67" actId="1076"/>
        <pc:sldMkLst>
          <pc:docMk/>
          <pc:sldMk cId="3518195776" sldId="378"/>
        </pc:sldMkLst>
        <pc:spChg chg="add del mod">
          <ac:chgData name="代數白痴 顧" userId="316db6a4f7ef8138" providerId="LiveId" clId="{BA632E73-8330-4A57-9235-F399A64388DB}" dt="2023-09-04T06:39:23.411" v="65" actId="478"/>
          <ac:spMkLst>
            <pc:docMk/>
            <pc:sldMk cId="3518195776" sldId="378"/>
            <ac:spMk id="7" creationId="{EBA80275-5ADA-6AF1-1E33-3A516845A12C}"/>
          </ac:spMkLst>
        </pc:spChg>
        <pc:spChg chg="add mod">
          <ac:chgData name="代數白痴 顧" userId="316db6a4f7ef8138" providerId="LiveId" clId="{BA632E73-8330-4A57-9235-F399A64388DB}" dt="2023-09-04T06:39:27.160" v="67" actId="1076"/>
          <ac:spMkLst>
            <pc:docMk/>
            <pc:sldMk cId="3518195776" sldId="378"/>
            <ac:spMk id="13" creationId="{4C58DF05-AAFD-5106-C622-833D6BE1391B}"/>
          </ac:spMkLst>
        </pc:spChg>
        <pc:picChg chg="del">
          <ac:chgData name="代數白痴 顧" userId="316db6a4f7ef8138" providerId="LiveId" clId="{BA632E73-8330-4A57-9235-F399A64388DB}" dt="2023-09-04T06:17:55.354" v="49" actId="478"/>
          <ac:picMkLst>
            <pc:docMk/>
            <pc:sldMk cId="3518195776" sldId="378"/>
            <ac:picMk id="4" creationId="{FD530AE2-47CE-B297-D653-AC41912A961D}"/>
          </ac:picMkLst>
        </pc:picChg>
        <pc:picChg chg="add del mod">
          <ac:chgData name="代數白痴 顧" userId="316db6a4f7ef8138" providerId="LiveId" clId="{BA632E73-8330-4A57-9235-F399A64388DB}" dt="2023-09-04T06:39:23.411" v="65" actId="478"/>
          <ac:picMkLst>
            <pc:docMk/>
            <pc:sldMk cId="3518195776" sldId="378"/>
            <ac:picMk id="6" creationId="{3A398C5D-48A8-49A9-579B-3BDF2EF911DC}"/>
          </ac:picMkLst>
        </pc:picChg>
        <pc:picChg chg="add mod">
          <ac:chgData name="代數白痴 顧" userId="316db6a4f7ef8138" providerId="LiveId" clId="{BA632E73-8330-4A57-9235-F399A64388DB}" dt="2023-09-04T06:39:27.160" v="67" actId="1076"/>
          <ac:picMkLst>
            <pc:docMk/>
            <pc:sldMk cId="3518195776" sldId="378"/>
            <ac:picMk id="9" creationId="{B887C6BB-DBF3-9EA8-C2EB-21BC9231B1D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0846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0846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90880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A596211-7118-997F-A619-4C7CBB078B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5F5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F6DDB-921A-81B2-5574-F0490F1DFEC4}"/>
              </a:ext>
            </a:extLst>
          </p:cNvPr>
          <p:cNvSpPr/>
          <p:nvPr/>
        </p:nvSpPr>
        <p:spPr>
          <a:xfrm>
            <a:off x="2362201" y="1764516"/>
            <a:ext cx="7467600" cy="2778910"/>
          </a:xfrm>
          <a:prstGeom prst="roundRect">
            <a:avLst>
              <a:gd name="adj" fmla="val 8955"/>
            </a:avLst>
          </a:prstGeom>
          <a:solidFill>
            <a:schemeClr val="bg1"/>
          </a:solidFill>
          <a:ln w="28575">
            <a:solidFill>
              <a:srgbClr val="E0E0E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ED883B7-7BB5-3569-0000-ECC75BEFD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37295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數與數線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11B9A1-95D9-A550-47C6-120E0CC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16569"/>
            <a:ext cx="9144000" cy="78421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精選例題</a:t>
            </a:r>
          </a:p>
        </p:txBody>
      </p:sp>
    </p:spTree>
    <p:extLst>
      <p:ext uri="{BB962C8B-B14F-4D97-AF65-F5344CB8AC3E}">
        <p14:creationId xmlns:p14="http://schemas.microsoft.com/office/powerpoint/2010/main" val="371298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絕對值範圍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1819" y="963812"/>
            <a:ext cx="11600437" cy="798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已知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為整數，且 </a:t>
            </a:r>
            <a:r>
              <a:rPr lang="en-US" altLang="zh-TW" sz="2000" b="1" dirty="0">
                <a:ea typeface="微軟正黑體" panose="020B0604030504040204" pitchFamily="34" charset="-120"/>
              </a:rPr>
              <a:t>|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| &lt; 6.9</a:t>
            </a:r>
            <a:r>
              <a:rPr lang="zh-TW" altLang="en-US" sz="2000" dirty="0">
                <a:ea typeface="微軟正黑體" panose="020B0604030504040204" pitchFamily="34" charset="-120"/>
              </a:rPr>
              <a:t>，則滿足此條件的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共有幾個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15   (B) 13   (C) 7   (D) 6 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19295" y="5174876"/>
            <a:ext cx="11954744" cy="1562858"/>
            <a:chOff x="237249" y="5174876"/>
            <a:chExt cx="11954744" cy="1562858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332180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5653099"/>
              <a:ext cx="8864709" cy="395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已知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 </a:t>
              </a:r>
              <a:r>
                <a:rPr lang="zh-TW" altLang="en-US" dirty="0">
                  <a:ea typeface="微軟正黑體" panose="020B0604030504040204" pitchFamily="34" charset="-120"/>
                </a:rPr>
                <a:t>為整數，且 </a:t>
              </a:r>
              <a:r>
                <a:rPr lang="en-US" altLang="zh-TW" b="1" dirty="0">
                  <a:ea typeface="微軟正黑體" panose="020B0604030504040204" pitchFamily="34" charset="-120"/>
                </a:rPr>
                <a:t>|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 a </a:t>
              </a:r>
              <a:r>
                <a:rPr lang="en-US" altLang="zh-TW" b="1" dirty="0">
                  <a:ea typeface="微軟正黑體" panose="020B0604030504040204" pitchFamily="34" charset="-120"/>
                </a:rPr>
                <a:t>|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 8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，則滿足此條件的</a:t>
              </a:r>
              <a:r>
                <a:rPr lang="zh-TW" altLang="en-US" i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a 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共有幾個 </a:t>
              </a:r>
              <a:r>
                <a:rPr lang="en-US" altLang="zh-TW" dirty="0">
                  <a:ea typeface="微軟正黑體" panose="020B0604030504040204" pitchFamily="34" charset="-120"/>
                  <a:sym typeface="Symbol" panose="05050102010706020507" pitchFamily="18" charset="2"/>
                </a:rPr>
                <a:t>?</a:t>
              </a:r>
              <a:endParaRPr lang="en-US" altLang="zh-TW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8865466" y="6399180"/>
              <a:ext cx="3326527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17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6" name="圖片 5">
            <a:extLst>
              <a:ext uri="{FF2B5EF4-FFF2-40B4-BE49-F238E27FC236}">
                <a16:creationId xmlns:a16="http://schemas.microsoft.com/office/drawing/2014/main" id="{F7DA98BF-1AE8-908C-4050-8CC6E6FE25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4277" y="4732265"/>
            <a:ext cx="713767" cy="720000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C2B08189-5ACE-F0A1-DB4C-A21343D3CA62}"/>
              </a:ext>
            </a:extLst>
          </p:cNvPr>
          <p:cNvSpPr txBox="1"/>
          <p:nvPr/>
        </p:nvSpPr>
        <p:spPr>
          <a:xfrm>
            <a:off x="10683922" y="4506389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386861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絕對值比較大小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1819" y="984132"/>
            <a:ext cx="11600437" cy="1168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下圖數線上的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</a:rPr>
              <a:t> 是原點，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</a:rPr>
              <a:t> 三點所表示的數分別為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</a:rPr>
              <a:t>。根據圖中各點的位置，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zh-TW" altLang="en-US" sz="2000" dirty="0">
                <a:ea typeface="微軟正黑體" panose="020B0604030504040204" pitchFamily="34" charset="-120"/>
              </a:rPr>
              <a:t>下列各數的絕對值的比較何者正確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 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| &lt; 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|   (B) 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</a:rPr>
              <a:t> | &gt; 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|   (C) |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a </a:t>
            </a:r>
            <a:r>
              <a:rPr lang="en-US" altLang="zh-TW" sz="2000" b="1" dirty="0">
                <a:ea typeface="微軟正黑體" panose="020B0604030504040204" pitchFamily="34" charset="-120"/>
              </a:rPr>
              <a:t>| &lt; 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</a:rPr>
              <a:t> |   (D) 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| &gt; 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|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E2DAA9E7-790A-AA98-EF70-BBC9891E6727}"/>
              </a:ext>
            </a:extLst>
          </p:cNvPr>
          <p:cNvSpPr txBox="1"/>
          <p:nvPr/>
        </p:nvSpPr>
        <p:spPr>
          <a:xfrm>
            <a:off x="8837763" y="1770154"/>
            <a:ext cx="29972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TW" sz="1800" b="1" dirty="0">
                <a:ea typeface="微軟正黑體" panose="020B0604030504040204" pitchFamily="34" charset="-120"/>
              </a:rPr>
              <a:t>【100 </a:t>
            </a:r>
            <a:r>
              <a:rPr lang="zh-TW" altLang="en-US" sz="1800" dirty="0">
                <a:ea typeface="微軟正黑體" panose="020B0604030504040204" pitchFamily="34" charset="-120"/>
              </a:rPr>
              <a:t>北北基第 </a:t>
            </a:r>
            <a:r>
              <a:rPr lang="en-US" altLang="zh-TW" b="1" dirty="0">
                <a:ea typeface="微軟正黑體" panose="020B0604030504040204" pitchFamily="34" charset="-120"/>
              </a:rPr>
              <a:t>1</a:t>
            </a:r>
            <a:r>
              <a:rPr lang="en-US" altLang="zh-TW" sz="1800" dirty="0">
                <a:ea typeface="微軟正黑體" panose="020B0604030504040204" pitchFamily="34" charset="-120"/>
              </a:rPr>
              <a:t> </a:t>
            </a:r>
            <a:r>
              <a:rPr lang="zh-TW" altLang="en-US" sz="1800" dirty="0">
                <a:ea typeface="微軟正黑體" panose="020B0604030504040204" pitchFamily="34" charset="-120"/>
              </a:rPr>
              <a:t>題</a:t>
            </a:r>
            <a:r>
              <a:rPr lang="en-US" altLang="zh-TW" sz="1800" b="1" dirty="0">
                <a:ea typeface="微軟正黑體" panose="020B0604030504040204" pitchFamily="34" charset="-120"/>
              </a:rPr>
              <a:t>】</a:t>
            </a:r>
            <a:endParaRPr lang="zh-TW" altLang="en-US" dirty="0">
              <a:ea typeface="微軟正黑體" panose="020B0604030504040204" pitchFamily="34" charset="-120"/>
            </a:endParaRPr>
          </a:p>
        </p:txBody>
      </p:sp>
      <p:pic>
        <p:nvPicPr>
          <p:cNvPr id="5" name="圖片 4" descr="一張含有 行, 字型, 印刷術 的圖片&#10;&#10;自動產生的描述">
            <a:extLst>
              <a:ext uri="{FF2B5EF4-FFF2-40B4-BE49-F238E27FC236}">
                <a16:creationId xmlns:a16="http://schemas.microsoft.com/office/drawing/2014/main" id="{CEFC8F4C-C6C6-D15E-04E8-5DF77CDC8E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58" y="2723669"/>
            <a:ext cx="4095391" cy="615118"/>
          </a:xfrm>
          <a:prstGeom prst="rect">
            <a:avLst/>
          </a:prstGeom>
        </p:spPr>
      </p:pic>
      <p:grpSp>
        <p:nvGrpSpPr>
          <p:cNvPr id="3" name="群組 2">
            <a:extLst>
              <a:ext uri="{FF2B5EF4-FFF2-40B4-BE49-F238E27FC236}">
                <a16:creationId xmlns:a16="http://schemas.microsoft.com/office/drawing/2014/main" id="{59A1630F-27AF-C210-6835-0B942C4DE908}"/>
              </a:ext>
            </a:extLst>
          </p:cNvPr>
          <p:cNvGrpSpPr/>
          <p:nvPr/>
        </p:nvGrpSpPr>
        <p:grpSpPr>
          <a:xfrm>
            <a:off x="219408" y="4807013"/>
            <a:ext cx="11954745" cy="1899191"/>
            <a:chOff x="247522" y="4807013"/>
            <a:chExt cx="11954745" cy="1899191"/>
          </a:xfrm>
        </p:grpSpPr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id="{EA357E72-06C1-9D24-B2A3-217415F5E615}"/>
                </a:ext>
              </a:extLst>
            </p:cNvPr>
            <p:cNvGrpSpPr/>
            <p:nvPr/>
          </p:nvGrpSpPr>
          <p:grpSpPr>
            <a:xfrm>
              <a:off x="247522" y="4807013"/>
              <a:ext cx="11954745" cy="1899191"/>
              <a:chOff x="237248" y="4807013"/>
              <a:chExt cx="11954745" cy="1899191"/>
            </a:xfrm>
          </p:grpSpPr>
          <p:cxnSp>
            <p:nvCxnSpPr>
              <p:cNvPr id="84" name="直線接點 83">
                <a:extLst>
                  <a:ext uri="{FF2B5EF4-FFF2-40B4-BE49-F238E27FC236}">
                    <a16:creationId xmlns:a16="http://schemas.microsoft.com/office/drawing/2014/main" id="{85798A49-4654-BF16-EA6F-C7F808DE53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5197859"/>
                <a:ext cx="11290009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FD9877AB-90D9-85AC-8B35-7C59154D6CA1}"/>
                  </a:ext>
                </a:extLst>
              </p:cNvPr>
              <p:cNvSpPr txBox="1"/>
              <p:nvPr/>
            </p:nvSpPr>
            <p:spPr>
              <a:xfrm>
                <a:off x="662920" y="4807013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6" name="矩形 85">
                <a:extLst>
                  <a:ext uri="{FF2B5EF4-FFF2-40B4-BE49-F238E27FC236}">
                    <a16:creationId xmlns:a16="http://schemas.microsoft.com/office/drawing/2014/main" id="{7A8B1BF8-834A-95B0-07DE-5087C19188C0}"/>
                  </a:ext>
                </a:extLst>
              </p:cNvPr>
              <p:cNvSpPr/>
              <p:nvPr/>
            </p:nvSpPr>
            <p:spPr>
              <a:xfrm>
                <a:off x="350787" y="4844304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600"/>
              </a:p>
            </p:txBody>
          </p: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E8FE398-ED8E-E5DE-BD50-E0471252FAF6}"/>
                  </a:ext>
                </a:extLst>
              </p:cNvPr>
              <p:cNvSpPr txBox="1"/>
              <p:nvPr/>
            </p:nvSpPr>
            <p:spPr>
              <a:xfrm>
                <a:off x="237248" y="5285236"/>
                <a:ext cx="11260485" cy="7281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zh-TW" sz="1800" kern="1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若甲、乙兩數有下列兩種關係：</a:t>
                </a:r>
                <a:r>
                  <a:rPr lang="en-US" altLang="zh-TW" sz="1800" kern="1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(1)</a:t>
                </a:r>
                <a:r>
                  <a:rPr lang="zh-TW" altLang="zh-TW" sz="1800" kern="1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∣甲∣</a:t>
                </a:r>
                <a:r>
                  <a:rPr lang="en-US" altLang="zh-TW" sz="1800" kern="1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&lt;</a:t>
                </a:r>
                <a:r>
                  <a:rPr lang="zh-TW" altLang="zh-TW" sz="1800" kern="1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∣乙∣、</a:t>
                </a:r>
                <a:r>
                  <a:rPr lang="en-US" altLang="zh-TW" sz="1800" kern="1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(2) </a:t>
                </a:r>
                <a:r>
                  <a:rPr lang="zh-TW" altLang="zh-TW" sz="1800" kern="1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甲＞乙</a:t>
                </a:r>
                <a:r>
                  <a:rPr lang="zh-TW" altLang="en-US" sz="1800" kern="1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。</a:t>
                </a:r>
                <a:r>
                  <a:rPr lang="zh-TW" altLang="zh-TW" sz="1800" kern="100" dirty="0">
                    <a:effectLst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則甲、乙兩數在數線上的位置可為下列何者？</a:t>
                </a:r>
                <a:endParaRPr lang="en-US" altLang="zh-TW" sz="1800" kern="1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                                       (B)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                                    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(C)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                                     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(D) </a:t>
                </a:r>
                <a:endParaRPr lang="en-US" altLang="zh-TW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1" name="文字方塊 100">
                <a:extLst>
                  <a:ext uri="{FF2B5EF4-FFF2-40B4-BE49-F238E27FC236}">
                    <a16:creationId xmlns:a16="http://schemas.microsoft.com/office/drawing/2014/main" id="{665D392D-19FC-71B5-434C-0ABBBC91FB85}"/>
                  </a:ext>
                </a:extLst>
              </p:cNvPr>
              <p:cNvSpPr txBox="1"/>
              <p:nvPr/>
            </p:nvSpPr>
            <p:spPr>
              <a:xfrm>
                <a:off x="10699531" y="6367650"/>
                <a:ext cx="1492462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解答：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D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cxnSp>
          <p:nvCxnSpPr>
            <p:cNvPr id="8" name="直線單箭頭接點 7">
              <a:extLst>
                <a:ext uri="{FF2B5EF4-FFF2-40B4-BE49-F238E27FC236}">
                  <a16:creationId xmlns:a16="http://schemas.microsoft.com/office/drawing/2014/main" id="{06058F29-32C0-2F2D-28AB-68AAE7C89D27}"/>
                </a:ext>
              </a:extLst>
            </p:cNvPr>
            <p:cNvCxnSpPr/>
            <p:nvPr/>
          </p:nvCxnSpPr>
          <p:spPr>
            <a:xfrm>
              <a:off x="678094" y="6143946"/>
              <a:ext cx="202400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接點 9">
              <a:extLst>
                <a:ext uri="{FF2B5EF4-FFF2-40B4-BE49-F238E27FC236}">
                  <a16:creationId xmlns:a16="http://schemas.microsoft.com/office/drawing/2014/main" id="{EB70AD62-2831-70C0-B28B-19754F0909B3}"/>
                </a:ext>
              </a:extLst>
            </p:cNvPr>
            <p:cNvCxnSpPr/>
            <p:nvPr/>
          </p:nvCxnSpPr>
          <p:spPr>
            <a:xfrm>
              <a:off x="1098550" y="6064250"/>
              <a:ext cx="0" cy="14605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id="{BECE95FC-80AD-49C0-EED9-0AD4B734E7E6}"/>
                </a:ext>
              </a:extLst>
            </p:cNvPr>
            <p:cNvCxnSpPr/>
            <p:nvPr/>
          </p:nvCxnSpPr>
          <p:spPr>
            <a:xfrm>
              <a:off x="1530350" y="6064250"/>
              <a:ext cx="0" cy="14605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>
              <a:extLst>
                <a:ext uri="{FF2B5EF4-FFF2-40B4-BE49-F238E27FC236}">
                  <a16:creationId xmlns:a16="http://schemas.microsoft.com/office/drawing/2014/main" id="{3C862C9E-2613-3E9E-8268-E1CEC2CD4CBB}"/>
                </a:ext>
              </a:extLst>
            </p:cNvPr>
            <p:cNvCxnSpPr/>
            <p:nvPr/>
          </p:nvCxnSpPr>
          <p:spPr>
            <a:xfrm>
              <a:off x="2387600" y="6057900"/>
              <a:ext cx="0" cy="14605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id="{6577DD0F-0ABF-AB0E-3618-6DEC34E1E2CF}"/>
                </a:ext>
              </a:extLst>
            </p:cNvPr>
            <p:cNvSpPr txBox="1"/>
            <p:nvPr/>
          </p:nvSpPr>
          <p:spPr>
            <a:xfrm>
              <a:off x="2171700" y="6146800"/>
              <a:ext cx="463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甲</a:t>
              </a:r>
            </a:p>
          </p:txBody>
        </p: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id="{E034FCAD-812E-9893-9F91-7C7C94E02741}"/>
                </a:ext>
              </a:extLst>
            </p:cNvPr>
            <p:cNvSpPr txBox="1"/>
            <p:nvPr/>
          </p:nvSpPr>
          <p:spPr>
            <a:xfrm>
              <a:off x="1333500" y="6165850"/>
              <a:ext cx="463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乙</a:t>
              </a:r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id="{4606BDB0-5BB4-0732-ECEA-292C38B07ECA}"/>
                </a:ext>
              </a:extLst>
            </p:cNvPr>
            <p:cNvSpPr txBox="1"/>
            <p:nvPr/>
          </p:nvSpPr>
          <p:spPr>
            <a:xfrm>
              <a:off x="952500" y="6134100"/>
              <a:ext cx="463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>
                  <a:ea typeface="微軟正黑體" panose="020B0604030504040204" pitchFamily="34" charset="-120"/>
                </a:rPr>
                <a:t>0</a:t>
              </a:r>
              <a:endParaRPr lang="zh-TW" altLang="en-US" dirty="0">
                <a:ea typeface="微軟正黑體" panose="020B0604030504040204" pitchFamily="34" charset="-120"/>
              </a:endParaRPr>
            </a:p>
          </p:txBody>
        </p:sp>
        <p:cxnSp>
          <p:nvCxnSpPr>
            <p:cNvPr id="17" name="直線單箭頭接點 16">
              <a:extLst>
                <a:ext uri="{FF2B5EF4-FFF2-40B4-BE49-F238E27FC236}">
                  <a16:creationId xmlns:a16="http://schemas.microsoft.com/office/drawing/2014/main" id="{21540A04-9B0C-28F0-1076-7787A0281F69}"/>
                </a:ext>
              </a:extLst>
            </p:cNvPr>
            <p:cNvCxnSpPr/>
            <p:nvPr/>
          </p:nvCxnSpPr>
          <p:spPr>
            <a:xfrm>
              <a:off x="3265466" y="6142236"/>
              <a:ext cx="202400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>
              <a:extLst>
                <a:ext uri="{FF2B5EF4-FFF2-40B4-BE49-F238E27FC236}">
                  <a16:creationId xmlns:a16="http://schemas.microsoft.com/office/drawing/2014/main" id="{323C8CEF-FD89-5F9A-CFF9-39EF8F6676C2}"/>
                </a:ext>
              </a:extLst>
            </p:cNvPr>
            <p:cNvCxnSpPr/>
            <p:nvPr/>
          </p:nvCxnSpPr>
          <p:spPr>
            <a:xfrm>
              <a:off x="3685922" y="6062540"/>
              <a:ext cx="0" cy="14605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>
              <a:extLst>
                <a:ext uri="{FF2B5EF4-FFF2-40B4-BE49-F238E27FC236}">
                  <a16:creationId xmlns:a16="http://schemas.microsoft.com/office/drawing/2014/main" id="{0CBD4A41-2698-AA08-BE41-28F8E23E8EEC}"/>
                </a:ext>
              </a:extLst>
            </p:cNvPr>
            <p:cNvCxnSpPr/>
            <p:nvPr/>
          </p:nvCxnSpPr>
          <p:spPr>
            <a:xfrm>
              <a:off x="4117722" y="6062540"/>
              <a:ext cx="0" cy="14605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>
              <a:extLst>
                <a:ext uri="{FF2B5EF4-FFF2-40B4-BE49-F238E27FC236}">
                  <a16:creationId xmlns:a16="http://schemas.microsoft.com/office/drawing/2014/main" id="{91F21B9D-2281-1F2A-3054-8E72B0EEE087}"/>
                </a:ext>
              </a:extLst>
            </p:cNvPr>
            <p:cNvCxnSpPr/>
            <p:nvPr/>
          </p:nvCxnSpPr>
          <p:spPr>
            <a:xfrm>
              <a:off x="4974972" y="6056190"/>
              <a:ext cx="0" cy="14605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文字方塊 20">
              <a:extLst>
                <a:ext uri="{FF2B5EF4-FFF2-40B4-BE49-F238E27FC236}">
                  <a16:creationId xmlns:a16="http://schemas.microsoft.com/office/drawing/2014/main" id="{23913468-371C-2C4C-22FE-BD9D16247176}"/>
                </a:ext>
              </a:extLst>
            </p:cNvPr>
            <p:cNvSpPr txBox="1"/>
            <p:nvPr/>
          </p:nvSpPr>
          <p:spPr>
            <a:xfrm>
              <a:off x="4759072" y="6145090"/>
              <a:ext cx="463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甲</a:t>
              </a:r>
            </a:p>
          </p:txBody>
        </p:sp>
        <p:sp>
          <p:nvSpPr>
            <p:cNvPr id="22" name="文字方塊 21">
              <a:extLst>
                <a:ext uri="{FF2B5EF4-FFF2-40B4-BE49-F238E27FC236}">
                  <a16:creationId xmlns:a16="http://schemas.microsoft.com/office/drawing/2014/main" id="{BDB6AB1B-146C-F4CB-74FF-2C7707F7A3A8}"/>
                </a:ext>
              </a:extLst>
            </p:cNvPr>
            <p:cNvSpPr txBox="1"/>
            <p:nvPr/>
          </p:nvSpPr>
          <p:spPr>
            <a:xfrm>
              <a:off x="3920872" y="6164140"/>
              <a:ext cx="463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乙</a:t>
              </a:r>
            </a:p>
          </p:txBody>
        </p:sp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id="{9D87F521-D31C-85AB-546B-B91C1EDD8895}"/>
                </a:ext>
              </a:extLst>
            </p:cNvPr>
            <p:cNvSpPr txBox="1"/>
            <p:nvPr/>
          </p:nvSpPr>
          <p:spPr>
            <a:xfrm>
              <a:off x="3539872" y="6132390"/>
              <a:ext cx="463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>
                  <a:ea typeface="微軟正黑體" panose="020B0604030504040204" pitchFamily="34" charset="-120"/>
                </a:rPr>
                <a:t>0</a:t>
              </a:r>
              <a:endParaRPr lang="zh-TW" altLang="en-US" dirty="0">
                <a:ea typeface="微軟正黑體" panose="020B0604030504040204" pitchFamily="34" charset="-120"/>
              </a:endParaRPr>
            </a:p>
          </p:txBody>
        </p:sp>
        <p:cxnSp>
          <p:nvCxnSpPr>
            <p:cNvPr id="25" name="直線單箭頭接點 24">
              <a:extLst>
                <a:ext uri="{FF2B5EF4-FFF2-40B4-BE49-F238E27FC236}">
                  <a16:creationId xmlns:a16="http://schemas.microsoft.com/office/drawing/2014/main" id="{F3AC3EFF-A3BD-F3D7-9626-893FD7DF586F}"/>
                </a:ext>
              </a:extLst>
            </p:cNvPr>
            <p:cNvCxnSpPr/>
            <p:nvPr/>
          </p:nvCxnSpPr>
          <p:spPr>
            <a:xfrm>
              <a:off x="5823743" y="6142236"/>
              <a:ext cx="202400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接點 25">
              <a:extLst>
                <a:ext uri="{FF2B5EF4-FFF2-40B4-BE49-F238E27FC236}">
                  <a16:creationId xmlns:a16="http://schemas.microsoft.com/office/drawing/2014/main" id="{8A0FDC37-7400-71AD-51B3-0FFD2D276F53}"/>
                </a:ext>
              </a:extLst>
            </p:cNvPr>
            <p:cNvCxnSpPr/>
            <p:nvPr/>
          </p:nvCxnSpPr>
          <p:spPr>
            <a:xfrm>
              <a:off x="6244199" y="6062540"/>
              <a:ext cx="0" cy="14605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接點 26">
              <a:extLst>
                <a:ext uri="{FF2B5EF4-FFF2-40B4-BE49-F238E27FC236}">
                  <a16:creationId xmlns:a16="http://schemas.microsoft.com/office/drawing/2014/main" id="{915EC97B-A97F-D81C-FCB0-1D8929FAEE4D}"/>
                </a:ext>
              </a:extLst>
            </p:cNvPr>
            <p:cNvCxnSpPr/>
            <p:nvPr/>
          </p:nvCxnSpPr>
          <p:spPr>
            <a:xfrm>
              <a:off x="6675999" y="6062540"/>
              <a:ext cx="0" cy="14605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接點 27">
              <a:extLst>
                <a:ext uri="{FF2B5EF4-FFF2-40B4-BE49-F238E27FC236}">
                  <a16:creationId xmlns:a16="http://schemas.microsoft.com/office/drawing/2014/main" id="{0504F3C1-E3A5-8232-99D6-34736901C69B}"/>
                </a:ext>
              </a:extLst>
            </p:cNvPr>
            <p:cNvCxnSpPr/>
            <p:nvPr/>
          </p:nvCxnSpPr>
          <p:spPr>
            <a:xfrm>
              <a:off x="7533249" y="6056190"/>
              <a:ext cx="0" cy="14605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id="{FFCA04BB-C955-7DEA-6D67-F2577A14553E}"/>
                </a:ext>
              </a:extLst>
            </p:cNvPr>
            <p:cNvSpPr txBox="1"/>
            <p:nvPr/>
          </p:nvSpPr>
          <p:spPr>
            <a:xfrm>
              <a:off x="7317349" y="6145090"/>
              <a:ext cx="463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甲</a:t>
              </a:r>
            </a:p>
          </p:txBody>
        </p:sp>
        <p:sp>
          <p:nvSpPr>
            <p:cNvPr id="30" name="文字方塊 29">
              <a:extLst>
                <a:ext uri="{FF2B5EF4-FFF2-40B4-BE49-F238E27FC236}">
                  <a16:creationId xmlns:a16="http://schemas.microsoft.com/office/drawing/2014/main" id="{2B557C70-864B-B2F5-87CE-4CEC3ABA6A9E}"/>
                </a:ext>
              </a:extLst>
            </p:cNvPr>
            <p:cNvSpPr txBox="1"/>
            <p:nvPr/>
          </p:nvSpPr>
          <p:spPr>
            <a:xfrm>
              <a:off x="6479149" y="6164140"/>
              <a:ext cx="463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乙</a:t>
              </a:r>
            </a:p>
          </p:txBody>
        </p:sp>
        <p:sp>
          <p:nvSpPr>
            <p:cNvPr id="31" name="文字方塊 30">
              <a:extLst>
                <a:ext uri="{FF2B5EF4-FFF2-40B4-BE49-F238E27FC236}">
                  <a16:creationId xmlns:a16="http://schemas.microsoft.com/office/drawing/2014/main" id="{F14F3E4B-7574-CB4F-2736-4DEB09BBD6A1}"/>
                </a:ext>
              </a:extLst>
            </p:cNvPr>
            <p:cNvSpPr txBox="1"/>
            <p:nvPr/>
          </p:nvSpPr>
          <p:spPr>
            <a:xfrm>
              <a:off x="6098149" y="6132390"/>
              <a:ext cx="463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>
                  <a:ea typeface="微軟正黑體" panose="020B0604030504040204" pitchFamily="34" charset="-120"/>
                </a:rPr>
                <a:t>0</a:t>
              </a:r>
              <a:endParaRPr lang="zh-TW" altLang="en-US" dirty="0">
                <a:ea typeface="微軟正黑體" panose="020B0604030504040204" pitchFamily="34" charset="-120"/>
              </a:endParaRPr>
            </a:p>
          </p:txBody>
        </p:sp>
        <p:cxnSp>
          <p:nvCxnSpPr>
            <p:cNvPr id="32" name="直線單箭頭接點 31">
              <a:extLst>
                <a:ext uri="{FF2B5EF4-FFF2-40B4-BE49-F238E27FC236}">
                  <a16:creationId xmlns:a16="http://schemas.microsoft.com/office/drawing/2014/main" id="{1877AE31-4713-157C-DF2A-8CBBE3523AE4}"/>
                </a:ext>
              </a:extLst>
            </p:cNvPr>
            <p:cNvCxnSpPr/>
            <p:nvPr/>
          </p:nvCxnSpPr>
          <p:spPr>
            <a:xfrm>
              <a:off x="8431664" y="6140526"/>
              <a:ext cx="202400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接點 32">
              <a:extLst>
                <a:ext uri="{FF2B5EF4-FFF2-40B4-BE49-F238E27FC236}">
                  <a16:creationId xmlns:a16="http://schemas.microsoft.com/office/drawing/2014/main" id="{78207D53-00D9-37FD-5AF7-35E246A5FE3E}"/>
                </a:ext>
              </a:extLst>
            </p:cNvPr>
            <p:cNvCxnSpPr/>
            <p:nvPr/>
          </p:nvCxnSpPr>
          <p:spPr>
            <a:xfrm>
              <a:off x="8852120" y="6060830"/>
              <a:ext cx="0" cy="14605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接點 33">
              <a:extLst>
                <a:ext uri="{FF2B5EF4-FFF2-40B4-BE49-F238E27FC236}">
                  <a16:creationId xmlns:a16="http://schemas.microsoft.com/office/drawing/2014/main" id="{92A6DCF6-61F2-DE78-A8C4-FC2398CD2AB3}"/>
                </a:ext>
              </a:extLst>
            </p:cNvPr>
            <p:cNvCxnSpPr/>
            <p:nvPr/>
          </p:nvCxnSpPr>
          <p:spPr>
            <a:xfrm>
              <a:off x="9283920" y="6060830"/>
              <a:ext cx="0" cy="14605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接點 34">
              <a:extLst>
                <a:ext uri="{FF2B5EF4-FFF2-40B4-BE49-F238E27FC236}">
                  <a16:creationId xmlns:a16="http://schemas.microsoft.com/office/drawing/2014/main" id="{9EFD39BB-CC5B-9A6F-DB30-7EB664D09EAB}"/>
                </a:ext>
              </a:extLst>
            </p:cNvPr>
            <p:cNvCxnSpPr/>
            <p:nvPr/>
          </p:nvCxnSpPr>
          <p:spPr>
            <a:xfrm>
              <a:off x="10141170" y="6054480"/>
              <a:ext cx="0" cy="14605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文字方塊 35">
              <a:extLst>
                <a:ext uri="{FF2B5EF4-FFF2-40B4-BE49-F238E27FC236}">
                  <a16:creationId xmlns:a16="http://schemas.microsoft.com/office/drawing/2014/main" id="{B6756C32-1A5B-F8E4-0936-3522651079A0}"/>
                </a:ext>
              </a:extLst>
            </p:cNvPr>
            <p:cNvSpPr txBox="1"/>
            <p:nvPr/>
          </p:nvSpPr>
          <p:spPr>
            <a:xfrm>
              <a:off x="9925270" y="6143380"/>
              <a:ext cx="463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甲</a:t>
              </a:r>
            </a:p>
          </p:txBody>
        </p:sp>
        <p:sp>
          <p:nvSpPr>
            <p:cNvPr id="37" name="文字方塊 36">
              <a:extLst>
                <a:ext uri="{FF2B5EF4-FFF2-40B4-BE49-F238E27FC236}">
                  <a16:creationId xmlns:a16="http://schemas.microsoft.com/office/drawing/2014/main" id="{D913CD8E-3A15-8C18-11F2-0F1C0EADB1EB}"/>
                </a:ext>
              </a:extLst>
            </p:cNvPr>
            <p:cNvSpPr txBox="1"/>
            <p:nvPr/>
          </p:nvSpPr>
          <p:spPr>
            <a:xfrm>
              <a:off x="9087070" y="6162430"/>
              <a:ext cx="463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乙</a:t>
              </a:r>
            </a:p>
          </p:txBody>
        </p:sp>
        <p:sp>
          <p:nvSpPr>
            <p:cNvPr id="38" name="文字方塊 37">
              <a:extLst>
                <a:ext uri="{FF2B5EF4-FFF2-40B4-BE49-F238E27FC236}">
                  <a16:creationId xmlns:a16="http://schemas.microsoft.com/office/drawing/2014/main" id="{AC645839-4439-6492-CA69-07CF39FDFD67}"/>
                </a:ext>
              </a:extLst>
            </p:cNvPr>
            <p:cNvSpPr txBox="1"/>
            <p:nvPr/>
          </p:nvSpPr>
          <p:spPr>
            <a:xfrm>
              <a:off x="8706070" y="6130680"/>
              <a:ext cx="463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>
                  <a:ea typeface="微軟正黑體" panose="020B0604030504040204" pitchFamily="34" charset="-120"/>
                </a:rPr>
                <a:t>0</a:t>
              </a:r>
              <a:endParaRPr lang="zh-TW" altLang="en-US" dirty="0">
                <a:ea typeface="微軟正黑體" panose="020B0604030504040204" pitchFamily="34" charset="-120"/>
              </a:endParaRPr>
            </a:p>
          </p:txBody>
        </p:sp>
      </p:grpSp>
      <p:pic>
        <p:nvPicPr>
          <p:cNvPr id="9" name="圖片 8">
            <a:extLst>
              <a:ext uri="{FF2B5EF4-FFF2-40B4-BE49-F238E27FC236}">
                <a16:creationId xmlns:a16="http://schemas.microsoft.com/office/drawing/2014/main" id="{B887C6BB-DBF3-9EA8-C2EB-21BC9231B1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90138" y="4433343"/>
            <a:ext cx="713767" cy="720000"/>
          </a:xfrm>
          <a:prstGeom prst="rect">
            <a:avLst/>
          </a:prstGeom>
        </p:spPr>
      </p:pic>
      <p:sp>
        <p:nvSpPr>
          <p:cNvPr id="13" name="文字方塊 12">
            <a:extLst>
              <a:ext uri="{FF2B5EF4-FFF2-40B4-BE49-F238E27FC236}">
                <a16:creationId xmlns:a16="http://schemas.microsoft.com/office/drawing/2014/main" id="{4C58DF05-AAFD-5106-C622-833D6BE1391B}"/>
              </a:ext>
            </a:extLst>
          </p:cNvPr>
          <p:cNvSpPr txBox="1"/>
          <p:nvPr/>
        </p:nvSpPr>
        <p:spPr>
          <a:xfrm>
            <a:off x="10669783" y="4207467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3518195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18456</TotalTime>
  <Words>260</Words>
  <Application>Microsoft Office PowerPoint</Application>
  <PresentationFormat>寬螢幕</PresentationFormat>
  <Paragraphs>32</Paragraphs>
  <Slides>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微軟正黑體</vt:lpstr>
      <vt:lpstr>Arial</vt:lpstr>
      <vt:lpstr>Calibri</vt:lpstr>
      <vt:lpstr>Calibri Light</vt:lpstr>
      <vt:lpstr>Times New Roman</vt:lpstr>
      <vt:lpstr>Office 佈景主題</vt:lpstr>
      <vt:lpstr>數與數線</vt:lpstr>
      <vt:lpstr>絕對值範圍</vt:lpstr>
      <vt:lpstr>絕對值比較大小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986</cp:revision>
  <cp:lastPrinted>2023-09-04T06:38:31Z</cp:lastPrinted>
  <dcterms:created xsi:type="dcterms:W3CDTF">2015-07-26T15:18:38Z</dcterms:created>
  <dcterms:modified xsi:type="dcterms:W3CDTF">2023-09-04T06:39:32Z</dcterms:modified>
</cp:coreProperties>
</file>