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8" r:id="rId2"/>
    <p:sldId id="379" r:id="rId3"/>
    <p:sldId id="386" r:id="rId4"/>
    <p:sldId id="38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F"/>
    <a:srgbClr val="FFEBFF"/>
    <a:srgbClr val="FF6000"/>
    <a:srgbClr val="F5F5F5"/>
    <a:srgbClr val="FF00FF"/>
    <a:srgbClr val="FFFFCC"/>
    <a:srgbClr val="3399FF"/>
    <a:srgbClr val="FFCCFF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431FAB-09AD-4AF6-BCFB-4C3DB7734C04}" v="2" dt="2023-09-04T05:42:57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96" autoAdjust="0"/>
  </p:normalViewPr>
  <p:slideViewPr>
    <p:cSldViewPr snapToGrid="0">
      <p:cViewPr varScale="1">
        <p:scale>
          <a:sx n="63" d="100"/>
          <a:sy n="63" d="100"/>
        </p:scale>
        <p:origin x="76" y="32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9-04T05:43:00.408" v="3487" actId="1076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9-04T05:42:53.231" v="3484" actId="1076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del">
          <ac:chgData name="代數白痴 顧" userId="316db6a4f7ef8138" providerId="LiveId" clId="{5E431FAB-09AD-4AF6-BCFB-4C3DB7734C04}" dt="2023-09-04T05:41:05.858" v="347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5E431FAB-09AD-4AF6-BCFB-4C3DB7734C04}" dt="2023-09-04T05:41:04.204" v="3476" actId="478"/>
          <ac:spMkLst>
            <pc:docMk/>
            <pc:sldMk cId="2873434386" sldId="379"/>
            <ac:spMk id="9" creationId="{F1600F27-F080-7A3C-2B94-8A6247E56C14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del mod">
          <ac:chgData name="代數白痴 顧" userId="316db6a4f7ef8138" providerId="LiveId" clId="{5E431FAB-09AD-4AF6-BCFB-4C3DB7734C04}" dt="2023-09-04T05:41:03.109" v="3475" actId="478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picChg chg="add mod">
          <ac:chgData name="代數白痴 顧" userId="316db6a4f7ef8138" providerId="LiveId" clId="{5E431FAB-09AD-4AF6-BCFB-4C3DB7734C04}" dt="2023-09-04T05:42:53.231" v="3484" actId="1076"/>
          <ac:picMkLst>
            <pc:docMk/>
            <pc:sldMk cId="2873434386" sldId="379"/>
            <ac:picMk id="4" creationId="{8BF81D20-3488-5FE6-ECBB-5A24E89E4A3B}"/>
          </ac:picMkLst>
        </pc:picChg>
        <pc:inkChg chg="del">
          <ac:chgData name="代數白痴 顧" userId="316db6a4f7ef8138" providerId="LiveId" clId="{5E431FAB-09AD-4AF6-BCFB-4C3DB7734C04}" dt="2023-09-04T05:40:58.406" v="3474" actId="478"/>
          <ac:inkMkLst>
            <pc:docMk/>
            <pc:sldMk cId="2873434386" sldId="379"/>
            <ac:inkMk id="10" creationId="{AD3A0495-2008-EAB3-10C0-98A0F83A20BF}"/>
          </ac:inkMkLst>
        </pc:ink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  <pc:sldChg chg="addSp delSp modSp mod delAnim modNotesTx">
        <pc:chgData name="代數白痴 顧" userId="316db6a4f7ef8138" providerId="LiveId" clId="{5E431FAB-09AD-4AF6-BCFB-4C3DB7734C04}" dt="2023-09-04T05:42:55.139" v="3485"/>
        <pc:sldMkLst>
          <pc:docMk/>
          <pc:sldMk cId="754667137" sldId="386"/>
        </pc:sldMkLst>
        <pc:spChg chg="del">
          <ac:chgData name="代數白痴 顧" userId="316db6a4f7ef8138" providerId="LiveId" clId="{5E431FAB-09AD-4AF6-BCFB-4C3DB7734C04}" dt="2023-09-04T05:41:28.833" v="3479" actId="478"/>
          <ac:spMkLst>
            <pc:docMk/>
            <pc:sldMk cId="754667137" sldId="386"/>
            <ac:spMk id="3" creationId="{348CE54F-550A-3C56-3BFA-BF50DB492DED}"/>
          </ac:spMkLst>
        </pc:spChg>
        <pc:picChg chg="add mod">
          <ac:chgData name="代數白痴 顧" userId="316db6a4f7ef8138" providerId="LiveId" clId="{5E431FAB-09AD-4AF6-BCFB-4C3DB7734C04}" dt="2023-09-04T05:42:55.139" v="3485"/>
          <ac:picMkLst>
            <pc:docMk/>
            <pc:sldMk cId="754667137" sldId="386"/>
            <ac:picMk id="5" creationId="{968638E8-BAF9-F29A-2A7C-2176EE4B1E7B}"/>
          </ac:picMkLst>
        </pc:picChg>
        <pc:inkChg chg="del">
          <ac:chgData name="代數白痴 顧" userId="316db6a4f7ef8138" providerId="LiveId" clId="{5E431FAB-09AD-4AF6-BCFB-4C3DB7734C04}" dt="2023-09-04T05:41:26.074" v="3478" actId="478"/>
          <ac:inkMkLst>
            <pc:docMk/>
            <pc:sldMk cId="754667137" sldId="386"/>
            <ac:inkMk id="4" creationId="{AEC6352C-0861-DF13-B792-94206D9995E7}"/>
          </ac:inkMkLst>
        </pc:inkChg>
      </pc:sldChg>
      <pc:sldChg chg="addSp delSp modSp mod modNotesTx">
        <pc:chgData name="代數白痴 顧" userId="316db6a4f7ef8138" providerId="LiveId" clId="{5E431FAB-09AD-4AF6-BCFB-4C3DB7734C04}" dt="2023-09-04T05:43:00.408" v="3487" actId="1076"/>
        <pc:sldMkLst>
          <pc:docMk/>
          <pc:sldMk cId="731354489" sldId="387"/>
        </pc:sldMkLst>
        <pc:picChg chg="add mod">
          <ac:chgData name="代數白痴 顧" userId="316db6a4f7ef8138" providerId="LiveId" clId="{5E431FAB-09AD-4AF6-BCFB-4C3DB7734C04}" dt="2023-09-04T05:43:00.408" v="3487" actId="1076"/>
          <ac:picMkLst>
            <pc:docMk/>
            <pc:sldMk cId="731354489" sldId="387"/>
            <ac:picMk id="3" creationId="{E4DD0DC3-57BB-AFA8-84DF-2F55D82C16D5}"/>
          </ac:picMkLst>
        </pc:picChg>
        <pc:inkChg chg="del">
          <ac:chgData name="代數白痴 顧" userId="316db6a4f7ef8138" providerId="LiveId" clId="{5E431FAB-09AD-4AF6-BCFB-4C3DB7734C04}" dt="2023-09-04T05:41:32.922" v="3480" actId="478"/>
          <ac:inkMkLst>
            <pc:docMk/>
            <pc:sldMk cId="731354489" sldId="387"/>
            <ac:inkMk id="2" creationId="{4CBD0D11-1898-EF4F-0A43-D5FA6D8B84E3}"/>
          </ac:inkMkLst>
        </pc:inkChg>
      </pc:sldChg>
      <pc:sldChg chg="modNotesTx">
        <pc:chgData name="代數白痴 顧" userId="316db6a4f7ef8138" providerId="LiveId" clId="{5E431FAB-09AD-4AF6-BCFB-4C3DB7734C04}" dt="2023-09-04T05:40:43.603" v="3470" actId="20577"/>
        <pc:sldMkLst>
          <pc:docMk/>
          <pc:sldMk cId="3845368771" sldId="388"/>
        </pc:sldMkLst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8-18T07:43:48.9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22451 11132 69 0,'-6'-6'0'0,"0"2"40"0,4 3-25 16,-1-2-7-16,3 3 8 0,-2-1-4 16,2 1-9-16,0 0 0 0,0 0 2 15,0-2-10-15,0 2-4 0,0-1 5 16,2 1 2-16,1 0 1 16,-1 0 1-16,2 0 0 0,2 0-28 15,0 0 19-15,0 0-25 0</inkml:trace>
  <inkml:trace contextRef="#ctx0" brushRef="#br0" timeOffset="420.47">22412 11185 144 0,'0'0'0'0,"0"0"52"16,0 0-9-16,0 0-2 0,0 0-17 0,-60 29 0 16,54-26-13-16,4 0-9 15,2-1-1-15,0 1 1 0,0-1-4 16,0-1-10-16,0 0 8 0,2-1-1 16,4 0 2-16,-2 0 3 0,0 0 0 15,2 0-11-15,-4 0 5 16,2 0-8-16,1 0-6 0,-3 0-8 15,6 3-49-15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一元一次式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0C509449-8E45-7D9C-8F75-50C8C6CAE26E}"/>
                  </a:ext>
                </a:extLst>
              </p14:cNvPr>
              <p14:cNvContentPartPr/>
              <p14:nvPr/>
            </p14:nvContentPartPr>
            <p14:xfrm>
              <a:off x="8043840" y="4001040"/>
              <a:ext cx="42480" cy="4284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0C509449-8E45-7D9C-8F75-50C8C6CAE26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34480" y="3991680"/>
                <a:ext cx="61200" cy="6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536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列一元一次式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右圖為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四點在數線上的位置圖，其中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</a:rPr>
              <a:t> 為原點，且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OA</a:t>
            </a:r>
            <a:r>
              <a:rPr lang="en-US" altLang="zh-TW" sz="2000" dirty="0">
                <a:ea typeface="微軟正黑體" panose="020B0604030504040204" pitchFamily="34" charset="-120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OB</a:t>
            </a:r>
            <a:r>
              <a:rPr lang="zh-TW" altLang="en-US" sz="2000" dirty="0">
                <a:ea typeface="微軟正黑體" panose="020B0604030504040204" pitchFamily="34" charset="-120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 點所表示的數為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zh-TW" altLang="en-US" sz="2000" dirty="0">
                <a:ea typeface="微軟正黑體" panose="020B0604030504040204" pitchFamily="34" charset="-12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 點所表示的數與下列何者相等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+ 1)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–(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1)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</a:t>
            </a:r>
            <a:r>
              <a:rPr lang="en-US" altLang="zh-TW" sz="2000" b="1" dirty="0">
                <a:ea typeface="微軟正黑體" panose="020B0604030504040204" pitchFamily="34" charset="-120"/>
              </a:rPr>
              <a:t>+ 1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1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B61D65D2-3D41-B046-EF95-431EEE1972F6}"/>
              </a:ext>
            </a:extLst>
          </p:cNvPr>
          <p:cNvCxnSpPr>
            <a:cxnSpLocks/>
          </p:cNvCxnSpPr>
          <p:nvPr/>
        </p:nvCxnSpPr>
        <p:spPr>
          <a:xfrm>
            <a:off x="7626350" y="992558"/>
            <a:ext cx="355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3C3ED850-D677-7459-7D62-5A8AC23E39AB}"/>
              </a:ext>
            </a:extLst>
          </p:cNvPr>
          <p:cNvCxnSpPr>
            <a:cxnSpLocks/>
          </p:cNvCxnSpPr>
          <p:nvPr/>
        </p:nvCxnSpPr>
        <p:spPr>
          <a:xfrm>
            <a:off x="8623300" y="992558"/>
            <a:ext cx="3333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61BDB1AA-9ECB-875E-5F98-D32684266975}"/>
              </a:ext>
            </a:extLst>
          </p:cNvPr>
          <p:cNvCxnSpPr>
            <a:cxnSpLocks/>
          </p:cNvCxnSpPr>
          <p:nvPr/>
        </p:nvCxnSpPr>
        <p:spPr>
          <a:xfrm>
            <a:off x="9248775" y="992558"/>
            <a:ext cx="330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D2F35921-4BF4-23DD-E360-C0BD10943047}"/>
              </a:ext>
            </a:extLst>
          </p:cNvPr>
          <p:cNvCxnSpPr/>
          <p:nvPr/>
        </p:nvCxnSpPr>
        <p:spPr>
          <a:xfrm>
            <a:off x="350787" y="3163183"/>
            <a:ext cx="36099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908CD71-6A1A-7B1D-148F-BB9DFBCCA3CE}"/>
              </a:ext>
            </a:extLst>
          </p:cNvPr>
          <p:cNvSpPr txBox="1"/>
          <p:nvPr/>
        </p:nvSpPr>
        <p:spPr>
          <a:xfrm>
            <a:off x="356465" y="2786974"/>
            <a:ext cx="42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E6CF4135-15A2-2898-FAEB-8EF2D1DC7B57}"/>
              </a:ext>
            </a:extLst>
          </p:cNvPr>
          <p:cNvSpPr txBox="1"/>
          <p:nvPr/>
        </p:nvSpPr>
        <p:spPr>
          <a:xfrm>
            <a:off x="3442078" y="2789129"/>
            <a:ext cx="42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BE73F5C0-0320-F5B5-8126-367556402188}"/>
              </a:ext>
            </a:extLst>
          </p:cNvPr>
          <p:cNvSpPr txBox="1"/>
          <p:nvPr/>
        </p:nvSpPr>
        <p:spPr>
          <a:xfrm>
            <a:off x="947798" y="2787201"/>
            <a:ext cx="42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214B2B0D-1B91-0058-1FA0-CAEEF4F6C2A0}"/>
              </a:ext>
            </a:extLst>
          </p:cNvPr>
          <p:cNvSpPr txBox="1"/>
          <p:nvPr/>
        </p:nvSpPr>
        <p:spPr>
          <a:xfrm>
            <a:off x="1907395" y="2789368"/>
            <a:ext cx="42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6F2CB9FE-DF7F-F426-5478-4C336FD6B56F}"/>
              </a:ext>
            </a:extLst>
          </p:cNvPr>
          <p:cNvSpPr txBox="1"/>
          <p:nvPr/>
        </p:nvSpPr>
        <p:spPr>
          <a:xfrm>
            <a:off x="947798" y="3143081"/>
            <a:ext cx="42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x</a:t>
            </a:r>
            <a:endParaRPr lang="zh-TW" altLang="en-US" b="1" i="1" dirty="0"/>
          </a:p>
        </p:txBody>
      </p:sp>
      <p:sp>
        <p:nvSpPr>
          <p:cNvPr id="40" name="橢圓 39">
            <a:extLst>
              <a:ext uri="{FF2B5EF4-FFF2-40B4-BE49-F238E27FC236}">
                <a16:creationId xmlns:a16="http://schemas.microsoft.com/office/drawing/2014/main" id="{9996B072-2787-14C9-ADCE-4E4A5C0D6FFC}"/>
              </a:ext>
            </a:extLst>
          </p:cNvPr>
          <p:cNvSpPr/>
          <p:nvPr/>
        </p:nvSpPr>
        <p:spPr>
          <a:xfrm>
            <a:off x="512713" y="3127731"/>
            <a:ext cx="76524" cy="7652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橢圓 40">
            <a:extLst>
              <a:ext uri="{FF2B5EF4-FFF2-40B4-BE49-F238E27FC236}">
                <a16:creationId xmlns:a16="http://schemas.microsoft.com/office/drawing/2014/main" id="{D8410A83-1D80-9D36-C0AA-96CFD982D61E}"/>
              </a:ext>
            </a:extLst>
          </p:cNvPr>
          <p:cNvSpPr/>
          <p:nvPr/>
        </p:nvSpPr>
        <p:spPr>
          <a:xfrm>
            <a:off x="1122313" y="3127731"/>
            <a:ext cx="76524" cy="7652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橢圓 41">
            <a:extLst>
              <a:ext uri="{FF2B5EF4-FFF2-40B4-BE49-F238E27FC236}">
                <a16:creationId xmlns:a16="http://schemas.microsoft.com/office/drawing/2014/main" id="{67BA756A-7FDC-AE5A-0F6F-44797299628E}"/>
              </a:ext>
            </a:extLst>
          </p:cNvPr>
          <p:cNvSpPr/>
          <p:nvPr/>
        </p:nvSpPr>
        <p:spPr>
          <a:xfrm>
            <a:off x="2072273" y="3127731"/>
            <a:ext cx="76524" cy="7652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橢圓 42">
            <a:extLst>
              <a:ext uri="{FF2B5EF4-FFF2-40B4-BE49-F238E27FC236}">
                <a16:creationId xmlns:a16="http://schemas.microsoft.com/office/drawing/2014/main" id="{D5D7B97E-B35F-0FB3-96E0-3E8405ED5ACF}"/>
              </a:ext>
            </a:extLst>
          </p:cNvPr>
          <p:cNvSpPr/>
          <p:nvPr/>
        </p:nvSpPr>
        <p:spPr>
          <a:xfrm>
            <a:off x="3616593" y="3127731"/>
            <a:ext cx="76524" cy="7652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8" name="群組 77">
            <a:extLst>
              <a:ext uri="{FF2B5EF4-FFF2-40B4-BE49-F238E27FC236}">
                <a16:creationId xmlns:a16="http://schemas.microsoft.com/office/drawing/2014/main" id="{5C20ED32-AE53-076E-7CD8-9460420B3941}"/>
              </a:ext>
            </a:extLst>
          </p:cNvPr>
          <p:cNvGrpSpPr/>
          <p:nvPr/>
        </p:nvGrpSpPr>
        <p:grpSpPr>
          <a:xfrm>
            <a:off x="237249" y="5093596"/>
            <a:ext cx="11954744" cy="1645214"/>
            <a:chOff x="237249" y="5093596"/>
            <a:chExt cx="11954744" cy="1645214"/>
          </a:xfrm>
        </p:grpSpPr>
        <p:cxnSp>
          <p:nvCxnSpPr>
            <p:cNvPr id="55" name="直線單箭頭接點 54">
              <a:extLst>
                <a:ext uri="{FF2B5EF4-FFF2-40B4-BE49-F238E27FC236}">
                  <a16:creationId xmlns:a16="http://schemas.microsoft.com/office/drawing/2014/main" id="{F511F857-D855-89F3-83D3-8A716BA5D32F}"/>
                </a:ext>
              </a:extLst>
            </p:cNvPr>
            <p:cNvCxnSpPr/>
            <p:nvPr/>
          </p:nvCxnSpPr>
          <p:spPr>
            <a:xfrm>
              <a:off x="6176962" y="6389580"/>
              <a:ext cx="360997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id="{72A1EB22-DD99-9D1C-A84F-BA612527376A}"/>
                </a:ext>
              </a:extLst>
            </p:cNvPr>
            <p:cNvSpPr txBox="1"/>
            <p:nvPr/>
          </p:nvSpPr>
          <p:spPr>
            <a:xfrm>
              <a:off x="6182640" y="6013371"/>
              <a:ext cx="422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57" name="文字方塊 56">
              <a:extLst>
                <a:ext uri="{FF2B5EF4-FFF2-40B4-BE49-F238E27FC236}">
                  <a16:creationId xmlns:a16="http://schemas.microsoft.com/office/drawing/2014/main" id="{6A619E0A-0D2C-6D01-569F-E0199435661B}"/>
                </a:ext>
              </a:extLst>
            </p:cNvPr>
            <p:cNvSpPr txBox="1"/>
            <p:nvPr/>
          </p:nvSpPr>
          <p:spPr>
            <a:xfrm>
              <a:off x="9268253" y="6015526"/>
              <a:ext cx="422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58" name="文字方塊 57">
              <a:extLst>
                <a:ext uri="{FF2B5EF4-FFF2-40B4-BE49-F238E27FC236}">
                  <a16:creationId xmlns:a16="http://schemas.microsoft.com/office/drawing/2014/main" id="{EEC508D4-873E-44DE-0473-21E251876835}"/>
                </a:ext>
              </a:extLst>
            </p:cNvPr>
            <p:cNvSpPr txBox="1"/>
            <p:nvPr/>
          </p:nvSpPr>
          <p:spPr>
            <a:xfrm>
              <a:off x="6930607" y="6013598"/>
              <a:ext cx="422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59" name="文字方塊 58">
              <a:extLst>
                <a:ext uri="{FF2B5EF4-FFF2-40B4-BE49-F238E27FC236}">
                  <a16:creationId xmlns:a16="http://schemas.microsoft.com/office/drawing/2014/main" id="{3FD2F933-F990-C4D3-00D5-5C1874F0861A}"/>
                </a:ext>
              </a:extLst>
            </p:cNvPr>
            <p:cNvSpPr txBox="1"/>
            <p:nvPr/>
          </p:nvSpPr>
          <p:spPr>
            <a:xfrm>
              <a:off x="7733570" y="6015765"/>
              <a:ext cx="422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O</a:t>
              </a:r>
              <a:endParaRPr lang="zh-TW" altLang="en-US" b="1" i="1" dirty="0"/>
            </a:p>
          </p:txBody>
        </p:sp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4E51E30B-DE2A-028C-F17A-6FFFD087DB01}"/>
                </a:ext>
              </a:extLst>
            </p:cNvPr>
            <p:cNvSpPr txBox="1"/>
            <p:nvPr/>
          </p:nvSpPr>
          <p:spPr>
            <a:xfrm>
              <a:off x="6930607" y="6369478"/>
              <a:ext cx="422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x</a:t>
              </a:r>
              <a:endParaRPr lang="zh-TW" altLang="en-US" b="1" i="1" dirty="0"/>
            </a:p>
          </p:txBody>
        </p:sp>
        <p:sp>
          <p:nvSpPr>
            <p:cNvPr id="62" name="橢圓 61">
              <a:extLst>
                <a:ext uri="{FF2B5EF4-FFF2-40B4-BE49-F238E27FC236}">
                  <a16:creationId xmlns:a16="http://schemas.microsoft.com/office/drawing/2014/main" id="{EA97BFCE-110A-ECDF-2FAD-D4B7F4514086}"/>
                </a:ext>
              </a:extLst>
            </p:cNvPr>
            <p:cNvSpPr/>
            <p:nvPr/>
          </p:nvSpPr>
          <p:spPr>
            <a:xfrm>
              <a:off x="6338888" y="6354128"/>
              <a:ext cx="76524" cy="76524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橢圓 62">
              <a:extLst>
                <a:ext uri="{FF2B5EF4-FFF2-40B4-BE49-F238E27FC236}">
                  <a16:creationId xmlns:a16="http://schemas.microsoft.com/office/drawing/2014/main" id="{B367ABF6-E096-16DC-FB5A-22DF80335EA9}"/>
                </a:ext>
              </a:extLst>
            </p:cNvPr>
            <p:cNvSpPr/>
            <p:nvPr/>
          </p:nvSpPr>
          <p:spPr>
            <a:xfrm>
              <a:off x="7105122" y="6354128"/>
              <a:ext cx="76524" cy="76524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橢圓 63">
              <a:extLst>
                <a:ext uri="{FF2B5EF4-FFF2-40B4-BE49-F238E27FC236}">
                  <a16:creationId xmlns:a16="http://schemas.microsoft.com/office/drawing/2014/main" id="{F1BEB077-B42D-59B8-FDE7-F06DFDFC2555}"/>
                </a:ext>
              </a:extLst>
            </p:cNvPr>
            <p:cNvSpPr/>
            <p:nvPr/>
          </p:nvSpPr>
          <p:spPr>
            <a:xfrm>
              <a:off x="7898448" y="6354128"/>
              <a:ext cx="76524" cy="76524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64">
              <a:extLst>
                <a:ext uri="{FF2B5EF4-FFF2-40B4-BE49-F238E27FC236}">
                  <a16:creationId xmlns:a16="http://schemas.microsoft.com/office/drawing/2014/main" id="{ED481A23-E954-7627-D6FC-427D71BC0559}"/>
                </a:ext>
              </a:extLst>
            </p:cNvPr>
            <p:cNvSpPr/>
            <p:nvPr/>
          </p:nvSpPr>
          <p:spPr>
            <a:xfrm>
              <a:off x="9442768" y="6354128"/>
              <a:ext cx="76524" cy="76524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77" name="群組 76">
              <a:extLst>
                <a:ext uri="{FF2B5EF4-FFF2-40B4-BE49-F238E27FC236}">
                  <a16:creationId xmlns:a16="http://schemas.microsoft.com/office/drawing/2014/main" id="{A89B63AF-471D-B2A8-79A7-714D67106830}"/>
                </a:ext>
              </a:extLst>
            </p:cNvPr>
            <p:cNvGrpSpPr/>
            <p:nvPr/>
          </p:nvGrpSpPr>
          <p:grpSpPr>
            <a:xfrm>
              <a:off x="237249" y="5093596"/>
              <a:ext cx="11954744" cy="1562848"/>
              <a:chOff x="237249" y="5093596"/>
              <a:chExt cx="11954744" cy="1562848"/>
            </a:xfrm>
          </p:grpSpPr>
          <p:grpSp>
            <p:nvGrpSpPr>
              <p:cNvPr id="2" name="群組 1">
                <a:extLst>
                  <a:ext uri="{FF2B5EF4-FFF2-40B4-BE49-F238E27FC236}">
                    <a16:creationId xmlns:a16="http://schemas.microsoft.com/office/drawing/2014/main" id="{9204BB33-F861-B3E8-E94D-762DF3B9352D}"/>
                  </a:ext>
                </a:extLst>
              </p:cNvPr>
              <p:cNvGrpSpPr/>
              <p:nvPr/>
            </p:nvGrpSpPr>
            <p:grpSpPr>
              <a:xfrm>
                <a:off x="237249" y="5093596"/>
                <a:ext cx="11954744" cy="1562848"/>
                <a:chOff x="237249" y="5174876"/>
                <a:chExt cx="11954744" cy="1562848"/>
              </a:xfrm>
            </p:grpSpPr>
            <p:cxnSp>
              <p:nvCxnSpPr>
                <p:cNvPr id="84" name="直線接點 83">
                  <a:extLst>
                    <a:ext uri="{FF2B5EF4-FFF2-40B4-BE49-F238E27FC236}">
                      <a16:creationId xmlns:a16="http://schemas.microsoft.com/office/drawing/2014/main" id="{85798A49-4654-BF16-EA6F-C7F808DE53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5565722"/>
                  <a:ext cx="11268385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文字方塊 84">
                  <a:extLst>
                    <a:ext uri="{FF2B5EF4-FFF2-40B4-BE49-F238E27FC236}">
                      <a16:creationId xmlns:a16="http://schemas.microsoft.com/office/drawing/2014/main" id="{FD9877AB-90D9-85AC-8B35-7C59154D6CA1}"/>
                    </a:ext>
                  </a:extLst>
                </p:cNvPr>
                <p:cNvSpPr txBox="1"/>
                <p:nvPr/>
              </p:nvSpPr>
              <p:spPr>
                <a:xfrm>
                  <a:off x="662920" y="5174876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86" name="矩形 85">
                  <a:extLst>
                    <a:ext uri="{FF2B5EF4-FFF2-40B4-BE49-F238E27FC236}">
                      <a16:creationId xmlns:a16="http://schemas.microsoft.com/office/drawing/2014/main" id="{7A8B1BF8-834A-95B0-07DE-5087C19188C0}"/>
                    </a:ext>
                  </a:extLst>
                </p:cNvPr>
                <p:cNvSpPr/>
                <p:nvPr/>
              </p:nvSpPr>
              <p:spPr>
                <a:xfrm>
                  <a:off x="350787" y="5212167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89" name="文字方塊 88">
                  <a:extLst>
                    <a:ext uri="{FF2B5EF4-FFF2-40B4-BE49-F238E27FC236}">
                      <a16:creationId xmlns:a16="http://schemas.microsoft.com/office/drawing/2014/main" id="{9E8FE398-ED8E-E5DE-BD50-E0471252FAF6}"/>
                    </a:ext>
                  </a:extLst>
                </p:cNvPr>
                <p:cNvSpPr txBox="1"/>
                <p:nvPr/>
              </p:nvSpPr>
              <p:spPr>
                <a:xfrm>
                  <a:off x="237249" y="5653099"/>
                  <a:ext cx="10335501" cy="10605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如圖，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O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為原點，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為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OA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中點，若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OB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=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OA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C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所表示的數為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endParaRPr lang="en-US" altLang="zh-TW" dirty="0">
                    <a:ea typeface="微軟正黑體" panose="020B0604030504040204" pitchFamily="34" charset="-120"/>
                  </a:endParaRPr>
                </a:p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則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點所表示的數與下列何者相等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?</a:t>
                  </a:r>
                  <a:br>
                    <a:rPr lang="en-US" altLang="zh-TW" dirty="0">
                      <a:ea typeface="微軟正黑體" panose="020B0604030504040204" pitchFamily="34" charset="-120"/>
                    </a:rPr>
                  </a:br>
                  <a:r>
                    <a:rPr lang="en-US" altLang="zh-TW" b="1" dirty="0">
                      <a:ea typeface="微軟正黑體" panose="020B0604030504040204" pitchFamily="34" charset="-120"/>
                    </a:rPr>
                    <a:t>(A)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4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(B) 2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(C) –4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(D) –2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</a:t>
                  </a:r>
                </a:p>
              </p:txBody>
            </p:sp>
            <p:sp>
              <p:nvSpPr>
                <p:cNvPr id="101" name="文字方塊 100">
                  <a:extLst>
                    <a:ext uri="{FF2B5EF4-FFF2-40B4-BE49-F238E27FC236}">
                      <a16:creationId xmlns:a16="http://schemas.microsoft.com/office/drawing/2014/main" id="{665D392D-19FC-71B5-434C-0ABBBC91FB85}"/>
                    </a:ext>
                  </a:extLst>
                </p:cNvPr>
                <p:cNvSpPr txBox="1"/>
                <p:nvPr/>
              </p:nvSpPr>
              <p:spPr>
                <a:xfrm>
                  <a:off x="9889931" y="6399180"/>
                  <a:ext cx="2302062" cy="33854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 </a:t>
                  </a:r>
                  <a:r>
                    <a:rPr lang="en-US" altLang="zh-TW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(C)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  <p:cxnSp>
            <p:nvCxnSpPr>
              <p:cNvPr id="67" name="直線接點 66">
                <a:extLst>
                  <a:ext uri="{FF2B5EF4-FFF2-40B4-BE49-F238E27FC236}">
                    <a16:creationId xmlns:a16="http://schemas.microsoft.com/office/drawing/2014/main" id="{1CBDFDA7-A425-B000-CF01-B04F67CC59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63457" y="5658950"/>
                <a:ext cx="314693" cy="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接點 67">
                <a:extLst>
                  <a:ext uri="{FF2B5EF4-FFF2-40B4-BE49-F238E27FC236}">
                    <a16:creationId xmlns:a16="http://schemas.microsoft.com/office/drawing/2014/main" id="{BDBA1C33-99F7-DBD0-0191-475C2CB13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11474" y="5658950"/>
                <a:ext cx="300176" cy="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接點 68">
                <a:extLst>
                  <a:ext uri="{FF2B5EF4-FFF2-40B4-BE49-F238E27FC236}">
                    <a16:creationId xmlns:a16="http://schemas.microsoft.com/office/drawing/2014/main" id="{21317E0C-E13E-C0A4-7260-6B716E3A67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0273" y="5658954"/>
                <a:ext cx="325577" cy="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8BF81D20-3488-5FE6-ECBB-5A24E89E4A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555" y="4699645"/>
            <a:ext cx="750566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40638" y="445344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調漲前後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附圖為</a:t>
            </a:r>
            <a:r>
              <a:rPr lang="zh-TW" altLang="en-US" sz="2000" u="sng" dirty="0">
                <a:ea typeface="微軟正黑體" panose="020B0604030504040204" pitchFamily="34" charset="-120"/>
              </a:rPr>
              <a:t>朵朵披薩屋</a:t>
            </a:r>
            <a:r>
              <a:rPr lang="zh-TW" altLang="en-US" sz="2000" dirty="0">
                <a:ea typeface="微軟正黑體" panose="020B0604030504040204" pitchFamily="34" charset="-120"/>
              </a:rPr>
              <a:t>的公告。若一個</a:t>
            </a:r>
            <a:r>
              <a:rPr lang="zh-TW" altLang="en-US" sz="2000" u="sng" dirty="0">
                <a:ea typeface="微軟正黑體" panose="020B0604030504040204" pitchFamily="34" charset="-120"/>
              </a:rPr>
              <a:t>夏威夷</a:t>
            </a:r>
            <a:r>
              <a:rPr lang="zh-TW" altLang="en-US" sz="2000" dirty="0">
                <a:ea typeface="微軟正黑體" panose="020B0604030504040204" pitchFamily="34" charset="-120"/>
              </a:rPr>
              <a:t>披薩調漲前的售價為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元，則會員購買一個</a:t>
            </a:r>
            <a:r>
              <a:rPr lang="zh-TW" altLang="en-US" sz="2000" u="sng" dirty="0">
                <a:ea typeface="微軟正黑體" panose="020B0604030504040204" pitchFamily="34" charset="-120"/>
              </a:rPr>
              <a:t>夏威夷</a:t>
            </a:r>
            <a:r>
              <a:rPr lang="zh-TW" altLang="en-US" sz="2000" dirty="0">
                <a:ea typeface="微軟正黑體" panose="020B0604030504040204" pitchFamily="34" charset="-120"/>
              </a:rPr>
              <a:t>披薩的花費，公告前後相差多少元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0.05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0.09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0.14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0.15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14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50" y="5093596"/>
            <a:ext cx="11954743" cy="1562848"/>
            <a:chOff x="237250" y="5174876"/>
            <a:chExt cx="11954743" cy="156284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653099"/>
              <a:ext cx="9878299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某家商店統計近三年夏季賣出的冰棒數量，若前年賣出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枝冰棒，且去年的數量比前年多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成，今年的數量比去年增加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倍，求今年賣出的冰棒數量比前年增加幾倍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1.4 </a:t>
              </a:r>
              <a:r>
                <a:rPr lang="zh-TW" altLang="en-US" dirty="0">
                  <a:ea typeface="微軟正黑體" panose="020B0604030504040204" pitchFamily="34" charset="-120"/>
                </a:rPr>
                <a:t>倍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.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倍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2.6 </a:t>
              </a:r>
              <a:r>
                <a:rPr lang="zh-TW" altLang="en-US" dirty="0">
                  <a:ea typeface="微軟正黑體" panose="020B0604030504040204" pitchFamily="34" charset="-120"/>
                </a:rPr>
                <a:t>倍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 3.6 </a:t>
              </a:r>
              <a:r>
                <a:rPr lang="zh-TW" altLang="en-US" dirty="0">
                  <a:ea typeface="微軟正黑體" panose="020B0604030504040204" pitchFamily="34" charset="-120"/>
                </a:rPr>
                <a:t>倍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39918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DB34F944-0742-E316-6A63-D9EA15072137}"/>
              </a:ext>
            </a:extLst>
          </p:cNvPr>
          <p:cNvSpPr/>
          <p:nvPr/>
        </p:nvSpPr>
        <p:spPr>
          <a:xfrm>
            <a:off x="334162" y="2489991"/>
            <a:ext cx="2327007" cy="2137748"/>
          </a:xfrm>
          <a:prstGeom prst="roundRect">
            <a:avLst>
              <a:gd name="adj" fmla="val 6991"/>
            </a:avLst>
          </a:prstGeom>
          <a:solidFill>
            <a:schemeClr val="bg1">
              <a:lumMod val="95000"/>
            </a:schemeClr>
          </a:solidFill>
          <a:ln w="1524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t" anchorCtr="0"/>
          <a:lstStyle/>
          <a:p>
            <a:pPr algn="ctr"/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</a:rPr>
              <a:t>公告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TW" altLang="en-US" sz="1600" dirty="0">
                <a:solidFill>
                  <a:schemeClr val="tx1"/>
                </a:solidFill>
                <a:ea typeface="微軟正黑體" panose="020B0604030504040204" pitchFamily="34" charset="-120"/>
              </a:rPr>
              <a:t>因近期食材成本提高，故即日起</a:t>
            </a:r>
            <a:endParaRPr lang="en-US" altLang="zh-TW" sz="1600" dirty="0">
              <a:solidFill>
                <a:schemeClr val="tx1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zh-TW" sz="16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1. </a:t>
            </a:r>
            <a:r>
              <a:rPr lang="zh-TW" altLang="en-US" sz="1600" dirty="0">
                <a:solidFill>
                  <a:schemeClr val="tx1"/>
                </a:solidFill>
                <a:ea typeface="微軟正黑體" panose="020B0604030504040204" pitchFamily="34" charset="-120"/>
              </a:rPr>
              <a:t>披薩售價皆調漲 </a:t>
            </a:r>
            <a:r>
              <a:rPr lang="en-US" altLang="zh-TW" sz="16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10%</a:t>
            </a:r>
            <a:endParaRPr lang="en-US" altLang="zh-TW" sz="1600" dirty="0">
              <a:solidFill>
                <a:schemeClr val="tx1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16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2. </a:t>
            </a:r>
            <a:r>
              <a:rPr lang="zh-TW" altLang="en-US" sz="1600" dirty="0">
                <a:solidFill>
                  <a:schemeClr val="tx1"/>
                </a:solidFill>
                <a:ea typeface="微軟正黑體" panose="020B0604030504040204" pitchFamily="34" charset="-120"/>
              </a:rPr>
              <a:t>會員結帳優惠從打</a:t>
            </a:r>
            <a:endParaRPr lang="en-US" altLang="zh-TW" sz="1600" dirty="0">
              <a:solidFill>
                <a:schemeClr val="tx1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1600" dirty="0">
                <a:solidFill>
                  <a:schemeClr val="tx1"/>
                </a:solidFill>
                <a:ea typeface="微軟正黑體" panose="020B0604030504040204" pitchFamily="34" charset="-120"/>
              </a:rPr>
              <a:t>    </a:t>
            </a:r>
            <a:r>
              <a:rPr lang="zh-TW" altLang="en-US" sz="1600" dirty="0">
                <a:solidFill>
                  <a:schemeClr val="tx1"/>
                </a:solidFill>
                <a:ea typeface="微軟正黑體" panose="020B0604030504040204" pitchFamily="34" charset="-120"/>
              </a:rPr>
              <a:t>八五折調整為打九折</a:t>
            </a:r>
            <a:endParaRPr lang="en-US" altLang="zh-TW" sz="1600" dirty="0">
              <a:solidFill>
                <a:schemeClr val="tx1"/>
              </a:solidFill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68638E8-BAF9-F29A-2A7C-2176EE4B1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555" y="4696091"/>
            <a:ext cx="750566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40638" y="447021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價錢關係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65225"/>
            <a:ext cx="11809986" cy="2806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某水果店販賣西瓜、梨子及蘋果，已知一個西瓜的價錢比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6 </a:t>
            </a:r>
            <a:r>
              <a:rPr lang="zh-TW" altLang="en-US" sz="2000" dirty="0">
                <a:ea typeface="微軟正黑體" panose="020B0604030504040204" pitchFamily="34" charset="-120"/>
              </a:rPr>
              <a:t>個梨子多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6 </a:t>
            </a:r>
            <a:r>
              <a:rPr lang="zh-TW" altLang="en-US" sz="2000" dirty="0">
                <a:ea typeface="微軟正黑體" panose="020B0604030504040204" pitchFamily="34" charset="-120"/>
              </a:rPr>
              <a:t>元、一個蘋果的價錢比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</a:rPr>
              <a:t>個梨子少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</a:rPr>
              <a:t>元。判斷下列敘述何者正確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一個西瓜的價錢是一個蘋果的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倍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(B) </a:t>
            </a:r>
            <a:r>
              <a:rPr lang="zh-TW" altLang="en-US" sz="2000" dirty="0">
                <a:ea typeface="微軟正黑體" panose="020B0604030504040204" pitchFamily="34" charset="-120"/>
              </a:rPr>
              <a:t>若一個西瓜降價 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元，則其價錢是一個蘋果的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倍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zh-TW" altLang="en-US" sz="2000" dirty="0">
                <a:ea typeface="微軟正黑體" panose="020B0604030504040204" pitchFamily="34" charset="-120"/>
              </a:rPr>
              <a:t>若一個西瓜降價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8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元，則其價錢是一個蘋果的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倍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</a:rPr>
              <a:t>若一個西瓜降價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12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元，則其價錢是一個蘋果的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倍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97 </a:t>
            </a:r>
            <a:r>
              <a:rPr lang="zh-TW" altLang="en-US" dirty="0">
                <a:ea typeface="微軟正黑體" panose="020B0604030504040204" pitchFamily="34" charset="-120"/>
              </a:rPr>
              <a:t>基測 </a:t>
            </a:r>
            <a:r>
              <a:rPr lang="en-US" altLang="zh-TW" b="1" dirty="0">
                <a:ea typeface="微軟正黑體" panose="020B0604030504040204" pitchFamily="34" charset="-120"/>
              </a:rPr>
              <a:t>I. </a:t>
            </a:r>
            <a:r>
              <a:rPr lang="zh-TW" altLang="en-US" dirty="0">
                <a:ea typeface="微軟正黑體" panose="020B0604030504040204" pitchFamily="34" charset="-12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27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359602"/>
            <a:ext cx="11954743" cy="1296842"/>
            <a:chOff x="237250" y="5359602"/>
            <a:chExt cx="11954743" cy="1296842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7504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3596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3968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837825"/>
              <a:ext cx="10632680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某文具店販賣筆記本、鉛筆及原子筆，已知一本筆記本的價錢比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 </a:t>
              </a:r>
              <a:r>
                <a:rPr lang="zh-TW" altLang="en-US" dirty="0">
                  <a:ea typeface="微軟正黑體" panose="020B0604030504040204" pitchFamily="34" charset="-120"/>
                </a:rPr>
                <a:t>支鉛筆多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元，一支原子筆的價錢比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dirty="0">
                  <a:ea typeface="微軟正黑體" panose="020B0604030504040204" pitchFamily="34" charset="-120"/>
                </a:rPr>
                <a:t>支鉛筆少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元，若一本筆記本降價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元，則其價錢是一支原子筆的幾倍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31790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4</a:t>
              </a:r>
              <a:r>
                <a:rPr lang="en-US" altLang="zh-TW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倍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E4DD0DC3-57BB-AFA8-84DF-2F55D82C1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9930" y="4965651"/>
            <a:ext cx="750566" cy="720000"/>
          </a:xfrm>
          <a:prstGeom prst="rect">
            <a:avLst/>
          </a:prstGeom>
        </p:spPr>
      </p:pic>
      <p:sp>
        <p:nvSpPr>
          <p:cNvPr id="2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61013" y="474053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19727</TotalTime>
  <Words>551</Words>
  <Application>Microsoft Office PowerPoint</Application>
  <PresentationFormat>寬螢幕</PresentationFormat>
  <Paragraphs>43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一元一次式</vt:lpstr>
      <vt:lpstr>列一元一次式</vt:lpstr>
      <vt:lpstr>調漲前後</vt:lpstr>
      <vt:lpstr>價錢關係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1031</cp:revision>
  <dcterms:created xsi:type="dcterms:W3CDTF">2015-07-26T15:18:38Z</dcterms:created>
  <dcterms:modified xsi:type="dcterms:W3CDTF">2023-09-04T06:58:51Z</dcterms:modified>
</cp:coreProperties>
</file>