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5" r:id="rId2"/>
    <p:sldId id="379" r:id="rId3"/>
    <p:sldId id="386" r:id="rId4"/>
    <p:sldId id="38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5F5F5"/>
    <a:srgbClr val="FFFFCC"/>
    <a:srgbClr val="3399FF"/>
    <a:srgbClr val="FF6000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BE7DD6-230F-4743-B7B8-2194374ABF5F}" v="2" dt="2023-09-04T05:46:43.4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647" autoAdjust="0"/>
  </p:normalViewPr>
  <p:slideViewPr>
    <p:cSldViewPr snapToGrid="0">
      <p:cViewPr varScale="1">
        <p:scale>
          <a:sx n="63" d="100"/>
          <a:sy n="63" d="100"/>
        </p:scale>
        <p:origin x="64" y="288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7BBE7DD6-230F-4743-B7B8-2194374ABF5F}"/>
    <pc:docChg chg="custSel modSld">
      <pc:chgData name="代數白痴 顧" userId="316db6a4f7ef8138" providerId="LiveId" clId="{7BBE7DD6-230F-4743-B7B8-2194374ABF5F}" dt="2023-09-04T05:47:01.494" v="35" actId="20577"/>
      <pc:docMkLst>
        <pc:docMk/>
      </pc:docMkLst>
      <pc:sldChg chg="addSp delSp modSp mod modNotesTx">
        <pc:chgData name="代數白痴 顧" userId="316db6a4f7ef8138" providerId="LiveId" clId="{7BBE7DD6-230F-4743-B7B8-2194374ABF5F}" dt="2023-09-04T05:46:55.123" v="33" actId="20577"/>
        <pc:sldMkLst>
          <pc:docMk/>
          <pc:sldMk cId="2873434386" sldId="379"/>
        </pc:sldMkLst>
        <pc:picChg chg="add mod">
          <ac:chgData name="代數白痴 顧" userId="316db6a4f7ef8138" providerId="LiveId" clId="{7BBE7DD6-230F-4743-B7B8-2194374ABF5F}" dt="2023-09-04T05:46:28.359" v="26" actId="1076"/>
          <ac:picMkLst>
            <pc:docMk/>
            <pc:sldMk cId="2873434386" sldId="379"/>
            <ac:picMk id="4" creationId="{C2C853F5-3089-1ED4-C91D-D56F39DC3129}"/>
          </ac:picMkLst>
        </pc:picChg>
        <pc:inkChg chg="del">
          <ac:chgData name="代數白痴 顧" userId="316db6a4f7ef8138" providerId="LiveId" clId="{7BBE7DD6-230F-4743-B7B8-2194374ABF5F}" dt="2023-09-04T05:46:11.526" v="22" actId="478"/>
          <ac:inkMkLst>
            <pc:docMk/>
            <pc:sldMk cId="2873434386" sldId="379"/>
            <ac:inkMk id="7" creationId="{89ADB3C7-5275-176D-6DE3-3F3A739D0A99}"/>
          </ac:inkMkLst>
        </pc:inkChg>
      </pc:sldChg>
      <pc:sldChg chg="modSp mod modNotesTx">
        <pc:chgData name="代數白痴 顧" userId="316db6a4f7ef8138" providerId="LiveId" clId="{7BBE7DD6-230F-4743-B7B8-2194374ABF5F}" dt="2023-09-04T05:46:09.309" v="21" actId="20577"/>
        <pc:sldMkLst>
          <pc:docMk/>
          <pc:sldMk cId="371298532" sldId="385"/>
        </pc:sldMkLst>
        <pc:spChg chg="mod">
          <ac:chgData name="代數白痴 顧" userId="316db6a4f7ef8138" providerId="LiveId" clId="{7BBE7DD6-230F-4743-B7B8-2194374ABF5F}" dt="2023-09-04T05:46:02.062" v="10" actId="1035"/>
          <ac:spMkLst>
            <pc:docMk/>
            <pc:sldMk cId="371298532" sldId="385"/>
            <ac:spMk id="2" creationId="{2ED883B7-7BB5-3569-0000-ECC75BEFD414}"/>
          </ac:spMkLst>
        </pc:spChg>
        <pc:spChg chg="mod">
          <ac:chgData name="代數白痴 顧" userId="316db6a4f7ef8138" providerId="LiveId" clId="{7BBE7DD6-230F-4743-B7B8-2194374ABF5F}" dt="2023-09-04T05:46:06.804" v="20" actId="1036"/>
          <ac:spMkLst>
            <pc:docMk/>
            <pc:sldMk cId="371298532" sldId="385"/>
            <ac:spMk id="3" creationId="{A311B9A1-95D9-A550-47C6-120E0CCB4AD0}"/>
          </ac:spMkLst>
        </pc:spChg>
      </pc:sldChg>
      <pc:sldChg chg="addSp delSp modSp mod delAnim modNotesTx">
        <pc:chgData name="代數白痴 顧" userId="316db6a4f7ef8138" providerId="LiveId" clId="{7BBE7DD6-230F-4743-B7B8-2194374ABF5F}" dt="2023-09-04T05:46:58.015" v="34" actId="20577"/>
        <pc:sldMkLst>
          <pc:docMk/>
          <pc:sldMk cId="754667137" sldId="386"/>
        </pc:sldMkLst>
        <pc:grpChg chg="del">
          <ac:chgData name="代數白痴 顧" userId="316db6a4f7ef8138" providerId="LiveId" clId="{7BBE7DD6-230F-4743-B7B8-2194374ABF5F}" dt="2023-09-04T05:46:34.102" v="27" actId="478"/>
          <ac:grpSpMkLst>
            <pc:docMk/>
            <pc:sldMk cId="754667137" sldId="386"/>
            <ac:grpSpMk id="11" creationId="{9554DB7C-0D20-AD1A-AAD4-D3D6293426AF}"/>
          </ac:grpSpMkLst>
        </pc:grpChg>
        <pc:picChg chg="add mod">
          <ac:chgData name="代數白痴 顧" userId="316db6a4f7ef8138" providerId="LiveId" clId="{7BBE7DD6-230F-4743-B7B8-2194374ABF5F}" dt="2023-09-04T05:46:37.656" v="29" actId="1076"/>
          <ac:picMkLst>
            <pc:docMk/>
            <pc:sldMk cId="754667137" sldId="386"/>
            <ac:picMk id="3" creationId="{1B1DDF81-9753-7403-3339-C2EAC39AC68B}"/>
          </ac:picMkLst>
        </pc:picChg>
      </pc:sldChg>
      <pc:sldChg chg="addSp delSp modSp mod modNotesTx">
        <pc:chgData name="代數白痴 顧" userId="316db6a4f7ef8138" providerId="LiveId" clId="{7BBE7DD6-230F-4743-B7B8-2194374ABF5F}" dt="2023-09-04T05:47:01.494" v="35" actId="20577"/>
        <pc:sldMkLst>
          <pc:docMk/>
          <pc:sldMk cId="731354489" sldId="387"/>
        </pc:sldMkLst>
        <pc:picChg chg="add mod">
          <ac:chgData name="代數白痴 顧" userId="316db6a4f7ef8138" providerId="LiveId" clId="{7BBE7DD6-230F-4743-B7B8-2194374ABF5F}" dt="2023-09-04T05:46:45.448" v="32" actId="1076"/>
          <ac:picMkLst>
            <pc:docMk/>
            <pc:sldMk cId="731354489" sldId="387"/>
            <ac:picMk id="3" creationId="{B0B4CAFD-9B87-4D6D-1A38-62C2EF3CB199}"/>
          </ac:picMkLst>
        </pc:picChg>
        <pc:inkChg chg="del">
          <ac:chgData name="代數白痴 顧" userId="316db6a4f7ef8138" providerId="LiveId" clId="{7BBE7DD6-230F-4743-B7B8-2194374ABF5F}" dt="2023-09-04T05:46:42.190" v="30" actId="478"/>
          <ac:inkMkLst>
            <pc:docMk/>
            <pc:sldMk cId="731354489" sldId="387"/>
            <ac:inkMk id="16" creationId="{E3C40A5F-C9AA-3275-1FA4-DC37C5CF0D00}"/>
          </ac:inkMkLst>
        </pc:ink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.png"/><Relationship Id="rId7" Type="http://schemas.openxmlformats.org/officeDocument/2006/relationships/image" Target="../media/image3.wmf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47972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一元一次方程式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18426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712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折扣問題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0174" y="854555"/>
            <a:ext cx="11962379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附圖為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小豪</a:t>
            </a:r>
            <a:r>
              <a:rPr lang="zh-TW" altLang="en-US" sz="2000" dirty="0">
                <a:ea typeface="微軟正黑體" panose="020B0604030504040204" pitchFamily="34" charset="-120"/>
              </a:rPr>
              <a:t>到超商購買飲料的經過。若每瓶汽水的原價為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元，則根據圖中的內容可以列出哪一個方程式</a:t>
            </a:r>
            <a:r>
              <a:rPr lang="en-US" altLang="zh-TW" sz="2000" dirty="0">
                <a:ea typeface="微軟正黑體" panose="020B0604030504040204" pitchFamily="34" charset="-120"/>
              </a:rPr>
              <a:t>? 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+ 18 = 3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0.8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(B) 2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– 18 = 3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0.8</a:t>
            </a:r>
            <a:r>
              <a:rPr lang="zh-TW" altLang="en-US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2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 0.9 + 1.8 = 3</a:t>
            </a:r>
            <a:r>
              <a:rPr lang="en-US" altLang="zh-TW" sz="20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0.8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2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 0.9 – 1.8 = 3</a:t>
            </a:r>
            <a:r>
              <a:rPr lang="en-US" altLang="zh-TW" sz="20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 0.8                                                                                           </a:t>
            </a:r>
            <a:b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                                                                                              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</a:rPr>
              <a:t>會考補考第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8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pic>
        <p:nvPicPr>
          <p:cNvPr id="8" name="圖片 7" descr="一張含有 卡通, 圖表, 折紙 的圖片&#10;&#10;自動產生的描述">
            <a:extLst>
              <a:ext uri="{FF2B5EF4-FFF2-40B4-BE49-F238E27FC236}">
                <a16:creationId xmlns:a16="http://schemas.microsoft.com/office/drawing/2014/main" id="{E482A0AF-79F4-07BD-CBC7-1B43C52BC9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607" y="1910551"/>
            <a:ext cx="9133572" cy="2203975"/>
          </a:xfrm>
          <a:prstGeom prst="rect">
            <a:avLst/>
          </a:prstGeom>
        </p:spPr>
      </p:pic>
      <p:grpSp>
        <p:nvGrpSpPr>
          <p:cNvPr id="13" name="群組 12">
            <a:extLst>
              <a:ext uri="{FF2B5EF4-FFF2-40B4-BE49-F238E27FC236}">
                <a16:creationId xmlns:a16="http://schemas.microsoft.com/office/drawing/2014/main" id="{164BC26C-AAB5-418F-2378-137A36FC5E61}"/>
              </a:ext>
            </a:extLst>
          </p:cNvPr>
          <p:cNvGrpSpPr/>
          <p:nvPr/>
        </p:nvGrpSpPr>
        <p:grpSpPr>
          <a:xfrm>
            <a:off x="237249" y="5047876"/>
            <a:ext cx="11954743" cy="1749297"/>
            <a:chOff x="237249" y="4784986"/>
            <a:chExt cx="11954743" cy="1749297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49" y="4784986"/>
              <a:ext cx="11954743" cy="1749297"/>
              <a:chOff x="237249" y="5174876"/>
              <a:chExt cx="11954743" cy="1749297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565722"/>
                <a:ext cx="1126838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17487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21216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9" y="5653099"/>
                <a:ext cx="11501360" cy="11711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1800"/>
                  </a:spcBef>
                </a:pPr>
                <a:r>
                  <a:rPr lang="zh-TW" altLang="en-US" u="sng" dirty="0">
                    <a:ea typeface="微軟正黑體" panose="020B0604030504040204" pitchFamily="34" charset="-120"/>
                  </a:rPr>
                  <a:t>小華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帶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x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元去買甜點，若全買紅豆湯圓剛好可買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30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杯，若全買豆花剛好可買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40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杯。已知豆花每杯比紅豆湯圓便宜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10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元，依題意可列出下列哪一個方程式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                                                     </a:t>
                </a:r>
              </a:p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                      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(B)                        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(C)                       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(D)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2000" dirty="0">
                    <a:ea typeface="微軟正黑體" panose="020B0604030504040204" pitchFamily="34" charset="-120"/>
                  </a:rPr>
                  <a:t>                                     </a:t>
                </a:r>
                <a:r>
                  <a:rPr lang="zh-TW" altLang="en-US" sz="2000" dirty="0">
                    <a:ea typeface="微軟正黑體" panose="020B0604030504040204" pitchFamily="34" charset="-120"/>
                  </a:rPr>
                  <a:t>    </a:t>
                </a:r>
                <a:r>
                  <a:rPr lang="en-US" altLang="zh-TW" sz="2000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【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101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基測第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24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題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】 </a:t>
                </a:r>
                <a:endParaRPr lang="en-US" altLang="zh-TW" b="1" i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9889930" y="6585629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(A)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9" name="物件 8">
              <a:extLst>
                <a:ext uri="{FF2B5EF4-FFF2-40B4-BE49-F238E27FC236}">
                  <a16:creationId xmlns:a16="http://schemas.microsoft.com/office/drawing/2014/main" id="{2CA7BFCE-5233-06BF-7AFA-E2CCEC723A5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9845840"/>
                </p:ext>
              </p:extLst>
            </p:nvPr>
          </p:nvGraphicFramePr>
          <p:xfrm>
            <a:off x="681990" y="5928360"/>
            <a:ext cx="12192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218960" imgH="571320" progId="Equation.DSMT4">
                    <p:embed/>
                  </p:oleObj>
                </mc:Choice>
                <mc:Fallback>
                  <p:oleObj name="Equation" r:id="rId4" imgW="1218960" imgH="571320" progId="Equation.DSMT4">
                    <p:embed/>
                    <p:pic>
                      <p:nvPicPr>
                        <p:cNvPr id="9" name="物件 8">
                          <a:extLst>
                            <a:ext uri="{FF2B5EF4-FFF2-40B4-BE49-F238E27FC236}">
                              <a16:creationId xmlns:a16="http://schemas.microsoft.com/office/drawing/2014/main" id="{2CA7BFCE-5233-06BF-7AFA-E2CCEC723A5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81990" y="5928360"/>
                          <a:ext cx="12192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物件 9">
              <a:extLst>
                <a:ext uri="{FF2B5EF4-FFF2-40B4-BE49-F238E27FC236}">
                  <a16:creationId xmlns:a16="http://schemas.microsoft.com/office/drawing/2014/main" id="{6E083DE3-13D9-77CD-3951-E7D11B207DC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90122990"/>
                </p:ext>
              </p:extLst>
            </p:nvPr>
          </p:nvGraphicFramePr>
          <p:xfrm>
            <a:off x="2600008" y="5922010"/>
            <a:ext cx="12192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18960" imgH="571320" progId="Equation.DSMT4">
                    <p:embed/>
                  </p:oleObj>
                </mc:Choice>
                <mc:Fallback>
                  <p:oleObj name="Equation" r:id="rId6" imgW="1218960" imgH="571320" progId="Equation.DSMT4">
                    <p:embed/>
                    <p:pic>
                      <p:nvPicPr>
                        <p:cNvPr id="10" name="物件 9">
                          <a:extLst>
                            <a:ext uri="{FF2B5EF4-FFF2-40B4-BE49-F238E27FC236}">
                              <a16:creationId xmlns:a16="http://schemas.microsoft.com/office/drawing/2014/main" id="{6E083DE3-13D9-77CD-3951-E7D11B207DC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600008" y="5922010"/>
                          <a:ext cx="12192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物件 10">
              <a:extLst>
                <a:ext uri="{FF2B5EF4-FFF2-40B4-BE49-F238E27FC236}">
                  <a16:creationId xmlns:a16="http://schemas.microsoft.com/office/drawing/2014/main" id="{7130D79C-3585-2A99-9CBF-30D4FD15B60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23332343"/>
                </p:ext>
              </p:extLst>
            </p:nvPr>
          </p:nvGraphicFramePr>
          <p:xfrm>
            <a:off x="4512310" y="5920423"/>
            <a:ext cx="11303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130040" imgH="571320" progId="Equation.DSMT4">
                    <p:embed/>
                  </p:oleObj>
                </mc:Choice>
                <mc:Fallback>
                  <p:oleObj name="Equation" r:id="rId8" imgW="1130040" imgH="571320" progId="Equation.DSMT4">
                    <p:embed/>
                    <p:pic>
                      <p:nvPicPr>
                        <p:cNvPr id="11" name="物件 10">
                          <a:extLst>
                            <a:ext uri="{FF2B5EF4-FFF2-40B4-BE49-F238E27FC236}">
                              <a16:creationId xmlns:a16="http://schemas.microsoft.com/office/drawing/2014/main" id="{7130D79C-3585-2A99-9CBF-30D4FD15B60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512310" y="5920423"/>
                          <a:ext cx="11303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物件 11">
              <a:extLst>
                <a:ext uri="{FF2B5EF4-FFF2-40B4-BE49-F238E27FC236}">
                  <a16:creationId xmlns:a16="http://schemas.microsoft.com/office/drawing/2014/main" id="{7B4A49F4-2F4A-67A8-99CB-376DBAA603D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1835576"/>
                </p:ext>
              </p:extLst>
            </p:nvPr>
          </p:nvGraphicFramePr>
          <p:xfrm>
            <a:off x="6389053" y="5923598"/>
            <a:ext cx="11303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130040" imgH="571320" progId="Equation.DSMT4">
                    <p:embed/>
                  </p:oleObj>
                </mc:Choice>
                <mc:Fallback>
                  <p:oleObj name="Equation" r:id="rId10" imgW="1130040" imgH="571320" progId="Equation.DSMT4">
                    <p:embed/>
                    <p:pic>
                      <p:nvPicPr>
                        <p:cNvPr id="12" name="物件 11">
                          <a:extLst>
                            <a:ext uri="{FF2B5EF4-FFF2-40B4-BE49-F238E27FC236}">
                              <a16:creationId xmlns:a16="http://schemas.microsoft.com/office/drawing/2014/main" id="{7B4A49F4-2F4A-67A8-99CB-376DBAA603D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6389053" y="5923598"/>
                          <a:ext cx="11303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C2C853F5-3089-1ED4-C91D-D56F39DC312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249437" y="4660413"/>
            <a:ext cx="716727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023600" y="4456416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等量公理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789221"/>
            <a:ext cx="11268385" cy="2229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8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甲、乙、丙三位同學同時解方程式 </a:t>
            </a:r>
            <a:r>
              <a:rPr lang="en-US" altLang="zh-TW" sz="2000" dirty="0">
                <a:ea typeface="微軟正黑體" panose="020B0604030504040204" pitchFamily="34" charset="-120"/>
              </a:rPr>
              <a:t>       </a:t>
            </a:r>
            <a:r>
              <a:rPr lang="zh-TW" altLang="en-US" sz="2000" dirty="0">
                <a:ea typeface="微軟正黑體" panose="020B0604030504040204" pitchFamily="34" charset="-120"/>
              </a:rPr>
              <a:t>                    ，下列為三位同學的第一步驟，哪位同學一開始等量公理的處理過程</a:t>
            </a:r>
            <a:r>
              <a:rPr lang="zh-TW" altLang="en-US" sz="2000" u="dbl" dirty="0">
                <a:ea typeface="微軟正黑體" panose="020B0604030504040204" pitchFamily="34" charset="-120"/>
              </a:rPr>
              <a:t>錯誤</a:t>
            </a:r>
            <a:r>
              <a:rPr lang="zh-TW" altLang="en-US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zh-TW" altLang="en-US" sz="2000" dirty="0">
                <a:ea typeface="微軟正黑體" panose="020B0604030504040204" pitchFamily="34" charset="-120"/>
              </a:rPr>
              <a:t>甲：</a:t>
            </a:r>
            <a:r>
              <a:rPr lang="en-US" altLang="zh-TW" sz="2000" b="1" dirty="0">
                <a:ea typeface="微軟正黑體" panose="020B0604030504040204" pitchFamily="34" charset="-120"/>
              </a:rPr>
              <a:t>0.3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 </a:t>
            </a:r>
            <a:r>
              <a:rPr lang="en-US" altLang="zh-TW" sz="2000" b="1" dirty="0">
                <a:ea typeface="微軟正黑體" panose="020B0604030504040204" pitchFamily="34" charset="-120"/>
              </a:rPr>
              <a:t>+ 0.12 = 0.24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</a:t>
            </a:r>
            <a:r>
              <a:rPr lang="zh-TW" altLang="en-US" sz="2000" dirty="0">
                <a:ea typeface="微軟正黑體" panose="020B0604030504040204" pitchFamily="34" charset="-120"/>
              </a:rPr>
              <a:t>乙：                            丙：               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8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甲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(B) </a:t>
            </a:r>
            <a:r>
              <a:rPr lang="zh-TW" altLang="en-US" sz="2000" dirty="0">
                <a:ea typeface="微軟正黑體" panose="020B0604030504040204" pitchFamily="34" charset="-120"/>
              </a:rPr>
              <a:t>乙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丙</a:t>
            </a:r>
            <a:r>
              <a:rPr lang="en-US" altLang="zh-TW" sz="2000" b="1" dirty="0">
                <a:ea typeface="微軟正黑體" panose="020B0604030504040204" pitchFamily="34" charset="-120"/>
              </a:rPr>
              <a:t>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</a:t>
            </a:r>
            <a:r>
              <a:rPr lang="zh-TW" altLang="en-US" sz="2000" dirty="0">
                <a:ea typeface="微軟正黑體" panose="020B0604030504040204" pitchFamily="34" charset="-120"/>
              </a:rPr>
              <a:t>三人均正確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aphicFrame>
        <p:nvGraphicFramePr>
          <p:cNvPr id="5" name="物件 4">
            <a:extLst>
              <a:ext uri="{FF2B5EF4-FFF2-40B4-BE49-F238E27FC236}">
                <a16:creationId xmlns:a16="http://schemas.microsoft.com/office/drawing/2014/main" id="{35A421BD-0FFD-D8A6-7FF6-E52E583863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10856"/>
              </p:ext>
            </p:extLst>
          </p:nvPr>
        </p:nvGraphicFramePr>
        <p:xfrm>
          <a:off x="4208499" y="859758"/>
          <a:ext cx="1689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88760" imgH="609480" progId="Equation.DSMT4">
                  <p:embed/>
                </p:oleObj>
              </mc:Choice>
              <mc:Fallback>
                <p:oleObj name="Equation" r:id="rId3" imgW="1688760" imgH="609480" progId="Equation.DSMT4">
                  <p:embed/>
                  <p:pic>
                    <p:nvPicPr>
                      <p:cNvPr id="5" name="物件 4">
                        <a:extLst>
                          <a:ext uri="{FF2B5EF4-FFF2-40B4-BE49-F238E27FC236}">
                            <a16:creationId xmlns:a16="http://schemas.microsoft.com/office/drawing/2014/main" id="{35A421BD-0FFD-D8A6-7FF6-E52E583863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08499" y="859758"/>
                        <a:ext cx="16891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>
            <a:extLst>
              <a:ext uri="{FF2B5EF4-FFF2-40B4-BE49-F238E27FC236}">
                <a16:creationId xmlns:a16="http://schemas.microsoft.com/office/drawing/2014/main" id="{476787BE-D0BF-3456-7E98-3B33DBF30D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22877"/>
              </p:ext>
            </p:extLst>
          </p:nvPr>
        </p:nvGraphicFramePr>
        <p:xfrm>
          <a:off x="6125972" y="1970352"/>
          <a:ext cx="1130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30040" imgH="609480" progId="Equation.DSMT4">
                  <p:embed/>
                </p:oleObj>
              </mc:Choice>
              <mc:Fallback>
                <p:oleObj name="Equation" r:id="rId5" imgW="1130040" imgH="609480" progId="Equation.DSMT4">
                  <p:embed/>
                  <p:pic>
                    <p:nvPicPr>
                      <p:cNvPr id="6" name="物件 5">
                        <a:extLst>
                          <a:ext uri="{FF2B5EF4-FFF2-40B4-BE49-F238E27FC236}">
                            <a16:creationId xmlns:a16="http://schemas.microsoft.com/office/drawing/2014/main" id="{476787BE-D0BF-3456-7E98-3B33DBF30D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25972" y="1970352"/>
                        <a:ext cx="11303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>
            <a:extLst>
              <a:ext uri="{FF2B5EF4-FFF2-40B4-BE49-F238E27FC236}">
                <a16:creationId xmlns:a16="http://schemas.microsoft.com/office/drawing/2014/main" id="{9CC6DEBC-AA27-50DE-9453-2E4EF875BC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927220"/>
              </p:ext>
            </p:extLst>
          </p:nvPr>
        </p:nvGraphicFramePr>
        <p:xfrm>
          <a:off x="3834550" y="1970802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3000" imgH="609480" progId="Equation.DSMT4">
                  <p:embed/>
                </p:oleObj>
              </mc:Choice>
              <mc:Fallback>
                <p:oleObj name="Equation" r:id="rId7" imgW="1143000" imgH="609480" progId="Equation.DSMT4">
                  <p:embed/>
                  <p:pic>
                    <p:nvPicPr>
                      <p:cNvPr id="7" name="物件 6">
                        <a:extLst>
                          <a:ext uri="{FF2B5EF4-FFF2-40B4-BE49-F238E27FC236}">
                            <a16:creationId xmlns:a16="http://schemas.microsoft.com/office/drawing/2014/main" id="{9CC6DEBC-AA27-50DE-9453-2E4EF875BC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34550" y="1970802"/>
                        <a:ext cx="11430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群組 8">
            <a:extLst>
              <a:ext uri="{FF2B5EF4-FFF2-40B4-BE49-F238E27FC236}">
                <a16:creationId xmlns:a16="http://schemas.microsoft.com/office/drawing/2014/main" id="{94A2118B-07AD-F2D3-7AD2-888DAEB8897E}"/>
              </a:ext>
            </a:extLst>
          </p:cNvPr>
          <p:cNvGrpSpPr/>
          <p:nvPr/>
        </p:nvGrpSpPr>
        <p:grpSpPr>
          <a:xfrm>
            <a:off x="237250" y="5351050"/>
            <a:ext cx="11954743" cy="1429684"/>
            <a:chOff x="237250" y="5093596"/>
            <a:chExt cx="11954743" cy="1429684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50" y="5093596"/>
              <a:ext cx="11954743" cy="1429684"/>
              <a:chOff x="237250" y="5174876"/>
              <a:chExt cx="11954743" cy="1429684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565722"/>
                <a:ext cx="1126838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17487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21216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50" y="5653099"/>
                <a:ext cx="11050860" cy="7657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若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5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x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+ 2 = 48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，請利用等量公理判斷下列方程式何者正確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</a:p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5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x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+ 3 = 48 + 3    (B) 5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x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– 2 = 48 – 4    (C) 10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x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+ 4 =96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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2    (D) </a:t>
                </a:r>
                <a:endParaRPr lang="en-US" altLang="zh-TW" sz="1600" i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9889931" y="6266016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8" name="物件 7">
              <a:extLst>
                <a:ext uri="{FF2B5EF4-FFF2-40B4-BE49-F238E27FC236}">
                  <a16:creationId xmlns:a16="http://schemas.microsoft.com/office/drawing/2014/main" id="{5C02F40F-EE5F-DDB0-1EAA-5E41548C4D0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85588529"/>
                </p:ext>
              </p:extLst>
            </p:nvPr>
          </p:nvGraphicFramePr>
          <p:xfrm>
            <a:off x="6749617" y="5880116"/>
            <a:ext cx="11430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143000" imgH="571320" progId="Equation.DSMT4">
                    <p:embed/>
                  </p:oleObj>
                </mc:Choice>
                <mc:Fallback>
                  <p:oleObj name="Equation" r:id="rId9" imgW="1143000" imgH="571320" progId="Equation.DSMT4">
                    <p:embed/>
                    <p:pic>
                      <p:nvPicPr>
                        <p:cNvPr id="8" name="物件 7">
                          <a:extLst>
                            <a:ext uri="{FF2B5EF4-FFF2-40B4-BE49-F238E27FC236}">
                              <a16:creationId xmlns:a16="http://schemas.microsoft.com/office/drawing/2014/main" id="{5C02F40F-EE5F-DDB0-1EAA-5E41548C4D0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6749617" y="5880116"/>
                          <a:ext cx="11430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1B1DDF81-9753-7403-3339-C2EAC39AC6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395493" y="4957099"/>
            <a:ext cx="716727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169656" y="4704589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相同的解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1198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8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若  </a:t>
            </a:r>
            <a:r>
              <a:rPr lang="en-US" altLang="zh-TW" sz="2000" dirty="0">
                <a:ea typeface="微軟正黑體" panose="020B0604030504040204" pitchFamily="34" charset="-120"/>
              </a:rPr>
              <a:t>                    </a:t>
            </a:r>
            <a:r>
              <a:rPr lang="zh-TW" altLang="en-US" sz="2000" dirty="0">
                <a:ea typeface="微軟正黑體" panose="020B0604030504040204" pitchFamily="34" charset="-120"/>
              </a:rPr>
              <a:t>和                           有相同的解，則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k</a:t>
            </a:r>
            <a:r>
              <a:rPr lang="en-US" altLang="zh-TW" sz="2000" b="1" dirty="0">
                <a:ea typeface="微軟正黑體" panose="020B0604030504040204" pitchFamily="34" charset="-120"/>
              </a:rPr>
              <a:t> = ?</a:t>
            </a:r>
            <a:r>
              <a:rPr lang="zh-TW" altLang="en-US" sz="2000" dirty="0">
                <a:ea typeface="微軟正黑體" panose="020B0604030504040204" pitchFamily="34" charset="-120"/>
              </a:rPr>
              <a:t>  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80000"/>
              </a:lnSpc>
              <a:spcBef>
                <a:spcPts val="600"/>
              </a:spcBef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–4    (B)            (C) 4    (D)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0" y="5519402"/>
            <a:ext cx="11954743" cy="1234696"/>
            <a:chOff x="237250" y="5359602"/>
            <a:chExt cx="11954743" cy="1234696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750448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35960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39689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5837825"/>
              <a:ext cx="11151184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的一元一次方程式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3(1 –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x</a:t>
              </a:r>
              <a:r>
                <a:rPr lang="en-US" altLang="zh-TW" b="1" dirty="0">
                  <a:ea typeface="微軟正黑體" panose="020B0604030504040204" pitchFamily="34" charset="-120"/>
                </a:rPr>
                <a:t>) = 4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+ 17 </a:t>
              </a:r>
              <a:r>
                <a:rPr lang="zh-TW" altLang="en-US" dirty="0">
                  <a:ea typeface="微軟正黑體" panose="020B0604030504040204" pitchFamily="34" charset="-120"/>
                </a:rPr>
                <a:t>和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+ 6 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4 </a:t>
              </a:r>
              <a:r>
                <a:rPr lang="zh-TW" altLang="en-US" dirty="0">
                  <a:ea typeface="微軟正黑體" panose="020B0604030504040204" pitchFamily="34" charset="-120"/>
                </a:rPr>
                <a:t>有相同的解，則</a:t>
              </a:r>
              <a:r>
                <a:rPr lang="zh-TW" altLang="en-US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6    (B) –6    (C) 2    (D) –2</a:t>
              </a: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6255754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aphicFrame>
        <p:nvGraphicFramePr>
          <p:cNvPr id="2" name="物件 1">
            <a:extLst>
              <a:ext uri="{FF2B5EF4-FFF2-40B4-BE49-F238E27FC236}">
                <a16:creationId xmlns:a16="http://schemas.microsoft.com/office/drawing/2014/main" id="{892EE364-504F-8A6C-A14B-007D244B0D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039734"/>
              </p:ext>
            </p:extLst>
          </p:nvPr>
        </p:nvGraphicFramePr>
        <p:xfrm>
          <a:off x="636339" y="925212"/>
          <a:ext cx="1270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9720" imgH="609480" progId="Equation.DSMT4">
                  <p:embed/>
                </p:oleObj>
              </mc:Choice>
              <mc:Fallback>
                <p:oleObj name="Equation" r:id="rId3" imgW="1269720" imgH="609480" progId="Equation.DSMT4">
                  <p:embed/>
                  <p:pic>
                    <p:nvPicPr>
                      <p:cNvPr id="2" name="物件 1">
                        <a:extLst>
                          <a:ext uri="{FF2B5EF4-FFF2-40B4-BE49-F238E27FC236}">
                            <a16:creationId xmlns:a16="http://schemas.microsoft.com/office/drawing/2014/main" id="{892EE364-504F-8A6C-A14B-007D244B0D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6339" y="925212"/>
                        <a:ext cx="12700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>
            <a:extLst>
              <a:ext uri="{FF2B5EF4-FFF2-40B4-BE49-F238E27FC236}">
                <a16:creationId xmlns:a16="http://schemas.microsoft.com/office/drawing/2014/main" id="{6C25CF1B-2399-250F-F966-8957B7B504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020476"/>
              </p:ext>
            </p:extLst>
          </p:nvPr>
        </p:nvGraphicFramePr>
        <p:xfrm>
          <a:off x="2310866" y="925212"/>
          <a:ext cx="1549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49080" imgH="609480" progId="Equation.DSMT4">
                  <p:embed/>
                </p:oleObj>
              </mc:Choice>
              <mc:Fallback>
                <p:oleObj name="Equation" r:id="rId5" imgW="1549080" imgH="609480" progId="Equation.DSMT4">
                  <p:embed/>
                  <p:pic>
                    <p:nvPicPr>
                      <p:cNvPr id="6" name="物件 5">
                        <a:extLst>
                          <a:ext uri="{FF2B5EF4-FFF2-40B4-BE49-F238E27FC236}">
                            <a16:creationId xmlns:a16="http://schemas.microsoft.com/office/drawing/2014/main" id="{6C25CF1B-2399-250F-F966-8957B7B504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10866" y="925212"/>
                        <a:ext cx="15494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>
            <a:extLst>
              <a:ext uri="{FF2B5EF4-FFF2-40B4-BE49-F238E27FC236}">
                <a16:creationId xmlns:a16="http://schemas.microsoft.com/office/drawing/2014/main" id="{21A971C3-C194-E731-C0FD-D9D4AF2C2E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806761"/>
              </p:ext>
            </p:extLst>
          </p:nvPr>
        </p:nvGraphicFramePr>
        <p:xfrm>
          <a:off x="1634470" y="1565233"/>
          <a:ext cx="495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5000" imgH="609480" progId="Equation.DSMT4">
                  <p:embed/>
                </p:oleObj>
              </mc:Choice>
              <mc:Fallback>
                <p:oleObj name="Equation" r:id="rId7" imgW="495000" imgH="609480" progId="Equation.DSMT4">
                  <p:embed/>
                  <p:pic>
                    <p:nvPicPr>
                      <p:cNvPr id="7" name="物件 6">
                        <a:extLst>
                          <a:ext uri="{FF2B5EF4-FFF2-40B4-BE49-F238E27FC236}">
                            <a16:creationId xmlns:a16="http://schemas.microsoft.com/office/drawing/2014/main" id="{21A971C3-C194-E731-C0FD-D9D4AF2C2E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34470" y="1565233"/>
                        <a:ext cx="4953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>
            <a:extLst>
              <a:ext uri="{FF2B5EF4-FFF2-40B4-BE49-F238E27FC236}">
                <a16:creationId xmlns:a16="http://schemas.microsoft.com/office/drawing/2014/main" id="{95C48844-76FA-A62D-86E6-506610D5E2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144617"/>
              </p:ext>
            </p:extLst>
          </p:nvPr>
        </p:nvGraphicFramePr>
        <p:xfrm>
          <a:off x="3539470" y="1566144"/>
          <a:ext cx="330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120" imgH="609480" progId="Equation.DSMT4">
                  <p:embed/>
                </p:oleObj>
              </mc:Choice>
              <mc:Fallback>
                <p:oleObj name="Equation" r:id="rId9" imgW="330120" imgH="609480" progId="Equation.DSMT4">
                  <p:embed/>
                  <p:pic>
                    <p:nvPicPr>
                      <p:cNvPr id="8" name="物件 7">
                        <a:extLst>
                          <a:ext uri="{FF2B5EF4-FFF2-40B4-BE49-F238E27FC236}">
                            <a16:creationId xmlns:a16="http://schemas.microsoft.com/office/drawing/2014/main" id="{95C48844-76FA-A62D-86E6-506610D5E2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39470" y="1566144"/>
                        <a:ext cx="330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B0B4CAFD-9B87-4D6D-1A38-62C2EF3CB1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388434" y="5161923"/>
            <a:ext cx="716727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162597" y="4921938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19704</TotalTime>
  <Words>399</Words>
  <Application>Microsoft Office PowerPoint</Application>
  <PresentationFormat>寬螢幕</PresentationFormat>
  <Paragraphs>29</Paragraphs>
  <Slides>4</Slides>
  <Notes>4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一元一次方程式</vt:lpstr>
      <vt:lpstr>折扣問題</vt:lpstr>
      <vt:lpstr>等量公理</vt:lpstr>
      <vt:lpstr>相同的解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1034</cp:revision>
  <dcterms:created xsi:type="dcterms:W3CDTF">2015-07-26T15:18:38Z</dcterms:created>
  <dcterms:modified xsi:type="dcterms:W3CDTF">2023-09-04T07:00:49Z</dcterms:modified>
</cp:coreProperties>
</file>