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89" r:id="rId2"/>
    <p:sldId id="386" r:id="rId3"/>
    <p:sldId id="387" r:id="rId4"/>
    <p:sldId id="388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000"/>
    <a:srgbClr val="FFFFCC"/>
    <a:srgbClr val="F5F5F5"/>
    <a:srgbClr val="FF00FF"/>
    <a:srgbClr val="3399FF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0E3FD4-101E-465D-9FA3-CB1CD09254D0}" v="47" dt="2023-08-12T06:08:24.726"/>
    <p1510:client id="{4F20B61E-ED31-4ED1-B1CB-53FDB45B9688}" v="3" dt="2023-08-11T07:13:12.5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2240" autoAdjust="0"/>
  </p:normalViewPr>
  <p:slideViewPr>
    <p:cSldViewPr snapToGrid="0">
      <p:cViewPr varScale="1">
        <p:scale>
          <a:sx n="63" d="100"/>
          <a:sy n="63" d="100"/>
        </p:scale>
        <p:origin x="56" y="104"/>
      </p:cViewPr>
      <p:guideLst>
        <p:guide pos="384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2023/9/6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2661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1649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4830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3650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2023/9/6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7A596211-7118-997F-A619-4C7CBB078BD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5F5F5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6D4F6DDB-921A-81B2-5574-F0490F1DFEC4}"/>
              </a:ext>
            </a:extLst>
          </p:cNvPr>
          <p:cNvSpPr/>
          <p:nvPr/>
        </p:nvSpPr>
        <p:spPr>
          <a:xfrm>
            <a:off x="2362201" y="1764516"/>
            <a:ext cx="7467600" cy="2778910"/>
          </a:xfrm>
          <a:prstGeom prst="roundRect">
            <a:avLst>
              <a:gd name="adj" fmla="val 8955"/>
            </a:avLst>
          </a:prstGeom>
          <a:solidFill>
            <a:schemeClr val="bg1"/>
          </a:solidFill>
          <a:ln w="28575">
            <a:solidFill>
              <a:srgbClr val="E0E0E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2ED883B7-7BB5-3569-0000-ECC75BEFD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56137"/>
            <a:ext cx="9144000" cy="2387600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直線方程式圖形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311B9A1-95D9-A550-47C6-120E0CCB4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20192"/>
            <a:ext cx="9144000" cy="784217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精選例題</a:t>
            </a:r>
          </a:p>
        </p:txBody>
      </p:sp>
    </p:spTree>
    <p:extLst>
      <p:ext uri="{BB962C8B-B14F-4D97-AF65-F5344CB8AC3E}">
        <p14:creationId xmlns:p14="http://schemas.microsoft.com/office/powerpoint/2010/main" val="3459761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直線交點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18185" y="857801"/>
            <a:ext cx="11381936" cy="1421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已知坐標平面上有兩直線相交於一點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(2, 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，且兩直線的方程式分別為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x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+ 3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y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= 7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3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x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– 2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y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= 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b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，其中 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b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為兩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個常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數。求</a:t>
            </a:r>
            <a:r>
              <a:rPr lang="zh-TW" altLang="zh-TW" sz="2000" b="1" i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a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+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b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之值為何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  <a:br>
              <a:rPr lang="en-US" altLang="zh-TW" sz="18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2000" b="1" dirty="0">
                <a:ea typeface="微軟正黑體" panose="020B0604030504040204" pitchFamily="34" charset="-120"/>
              </a:rPr>
              <a:t>(A)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1    (B) –1    (C) 5    (D) –5                                                                                                 </a:t>
            </a:r>
            <a:r>
              <a:rPr lang="en-US" altLang="zh-TW" b="1" dirty="0">
                <a:ea typeface="微軟正黑體" panose="020B0604030504040204" pitchFamily="34" charset="-120"/>
              </a:rPr>
              <a:t>【106 </a:t>
            </a:r>
            <a:r>
              <a:rPr lang="zh-TW" altLang="en-US" dirty="0">
                <a:ea typeface="微軟正黑體" panose="020B0604030504040204" pitchFamily="34" charset="-120"/>
              </a:rPr>
              <a:t>會考第</a:t>
            </a:r>
            <a:r>
              <a:rPr lang="zh-TW" altLang="en-US" b="1" dirty="0"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</a:rPr>
              <a:t>5 </a:t>
            </a:r>
            <a:r>
              <a:rPr lang="zh-TW" altLang="en-US" dirty="0">
                <a:ea typeface="微軟正黑體" panose="020B0604030504040204" pitchFamily="34" charset="-120"/>
              </a:rPr>
              <a:t>題</a:t>
            </a:r>
            <a:r>
              <a:rPr lang="en-US" altLang="zh-TW" dirty="0">
                <a:ea typeface="微軟正黑體" panose="020B0604030504040204" pitchFamily="34" charset="-120"/>
              </a:rPr>
              <a:t>】</a:t>
            </a:r>
          </a:p>
        </p:txBody>
      </p:sp>
      <p:grpSp>
        <p:nvGrpSpPr>
          <p:cNvPr id="8" name="群組 7">
            <a:extLst>
              <a:ext uri="{FF2B5EF4-FFF2-40B4-BE49-F238E27FC236}">
                <a16:creationId xmlns:a16="http://schemas.microsoft.com/office/drawing/2014/main" id="{C8F184DA-06D3-F1DC-2505-F658105661A7}"/>
              </a:ext>
            </a:extLst>
          </p:cNvPr>
          <p:cNvGrpSpPr/>
          <p:nvPr/>
        </p:nvGrpSpPr>
        <p:grpSpPr>
          <a:xfrm>
            <a:off x="237250" y="4983109"/>
            <a:ext cx="11954750" cy="1757155"/>
            <a:chOff x="237250" y="4983109"/>
            <a:chExt cx="11954750" cy="1757155"/>
          </a:xfrm>
        </p:grpSpPr>
        <p:grpSp>
          <p:nvGrpSpPr>
            <p:cNvPr id="2" name="群組 1">
              <a:extLst>
                <a:ext uri="{FF2B5EF4-FFF2-40B4-BE49-F238E27FC236}">
                  <a16:creationId xmlns:a16="http://schemas.microsoft.com/office/drawing/2014/main" id="{9204BB33-F861-B3E8-E94D-762DF3B9352D}"/>
                </a:ext>
              </a:extLst>
            </p:cNvPr>
            <p:cNvGrpSpPr/>
            <p:nvPr/>
          </p:nvGrpSpPr>
          <p:grpSpPr>
            <a:xfrm>
              <a:off x="237250" y="4983109"/>
              <a:ext cx="11954750" cy="1757155"/>
              <a:chOff x="237250" y="5784479"/>
              <a:chExt cx="11954750" cy="1757155"/>
            </a:xfrm>
          </p:grpSpPr>
          <p:cxnSp>
            <p:nvCxnSpPr>
              <p:cNvPr id="84" name="直線接點 83">
                <a:extLst>
                  <a:ext uri="{FF2B5EF4-FFF2-40B4-BE49-F238E27FC236}">
                    <a16:creationId xmlns:a16="http://schemas.microsoft.com/office/drawing/2014/main" id="{85798A49-4654-BF16-EA6F-C7F808DE53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1736" y="6175325"/>
                <a:ext cx="11268385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文字方塊 84">
                <a:extLst>
                  <a:ext uri="{FF2B5EF4-FFF2-40B4-BE49-F238E27FC236}">
                    <a16:creationId xmlns:a16="http://schemas.microsoft.com/office/drawing/2014/main" id="{FD9877AB-90D9-85AC-8B35-7C59154D6CA1}"/>
                  </a:ext>
                </a:extLst>
              </p:cNvPr>
              <p:cNvSpPr txBox="1"/>
              <p:nvPr/>
            </p:nvSpPr>
            <p:spPr>
              <a:xfrm>
                <a:off x="662920" y="5784479"/>
                <a:ext cx="1667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dirty="0">
                    <a:ea typeface="微軟正黑體" panose="020B0604030504040204" pitchFamily="34" charset="-120"/>
                  </a:rPr>
                  <a:t>學生練習</a:t>
                </a:r>
                <a:endParaRPr lang="en-US" altLang="zh-TW" b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86" name="矩形 85">
                <a:extLst>
                  <a:ext uri="{FF2B5EF4-FFF2-40B4-BE49-F238E27FC236}">
                    <a16:creationId xmlns:a16="http://schemas.microsoft.com/office/drawing/2014/main" id="{7A8B1BF8-834A-95B0-07DE-5087C19188C0}"/>
                  </a:ext>
                </a:extLst>
              </p:cNvPr>
              <p:cNvSpPr/>
              <p:nvPr/>
            </p:nvSpPr>
            <p:spPr>
              <a:xfrm>
                <a:off x="350787" y="5821770"/>
                <a:ext cx="280472" cy="28875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9" name="文字方塊 88">
                <a:extLst>
                  <a:ext uri="{FF2B5EF4-FFF2-40B4-BE49-F238E27FC236}">
                    <a16:creationId xmlns:a16="http://schemas.microsoft.com/office/drawing/2014/main" id="{9E8FE398-ED8E-E5DE-BD50-E0471252FAF6}"/>
                  </a:ext>
                </a:extLst>
              </p:cNvPr>
              <p:cNvSpPr txBox="1"/>
              <p:nvPr/>
            </p:nvSpPr>
            <p:spPr>
              <a:xfrm>
                <a:off x="237250" y="6262702"/>
                <a:ext cx="11268386" cy="11631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  <a:spcBef>
                    <a:spcPts val="1200"/>
                  </a:spcBef>
                </a:pPr>
                <a:r>
                  <a:rPr lang="zh-TW" altLang="en-US" dirty="0">
                    <a:ea typeface="微軟正黑體" panose="020B0604030504040204" pitchFamily="34" charset="-120"/>
                  </a:rPr>
                  <a:t>坐標平面上有三點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(2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,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1)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、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B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(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–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1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, –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5)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、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C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(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k,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1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– k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)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，若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、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B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、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C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三點都在二元一次方程式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y = ax + b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的圖形上，則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k =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?</a:t>
                </a:r>
                <a:r>
                  <a:rPr lang="zh-TW" altLang="en-US" b="1" dirty="0">
                    <a:ea typeface="微軟正黑體" panose="020B0604030504040204" pitchFamily="34" charset="-120"/>
                  </a:rPr>
                  <a:t> </a:t>
                </a:r>
                <a:endParaRPr lang="en-US" altLang="zh-TW" b="1" dirty="0">
                  <a:ea typeface="微軟正黑體" panose="020B0604030504040204" pitchFamily="34" charset="-120"/>
                </a:endParaRPr>
              </a:p>
              <a:p>
                <a:pPr>
                  <a:lnSpc>
                    <a:spcPct val="120000"/>
                  </a:lnSpc>
                  <a:spcBef>
                    <a:spcPts val="600"/>
                  </a:spcBef>
                </a:pPr>
                <a:r>
                  <a:rPr lang="en-US" altLang="zh-TW" b="1" dirty="0">
                    <a:ea typeface="微軟正黑體" panose="020B0604030504040204" pitchFamily="34" charset="-120"/>
                  </a:rPr>
                  <a:t>(A)</a:t>
                </a:r>
                <a:r>
                  <a:rPr lang="zh-TW" altLang="en-US" b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       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(B) 4     (C)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–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4     (D) </a:t>
                </a:r>
                <a:endParaRPr lang="en-US" altLang="zh-TW" sz="1600" i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01" name="文字方塊 100">
                <a:extLst>
                  <a:ext uri="{FF2B5EF4-FFF2-40B4-BE49-F238E27FC236}">
                    <a16:creationId xmlns:a16="http://schemas.microsoft.com/office/drawing/2014/main" id="{665D392D-19FC-71B5-434C-0ABBBC91FB85}"/>
                  </a:ext>
                </a:extLst>
              </p:cNvPr>
              <p:cNvSpPr txBox="1"/>
              <p:nvPr/>
            </p:nvSpPr>
            <p:spPr>
              <a:xfrm>
                <a:off x="9889938" y="7203090"/>
                <a:ext cx="2302062" cy="3385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</a:rPr>
                  <a:t>解答</a:t>
                </a:r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： </a:t>
                </a:r>
                <a:r>
                  <a:rPr lang="en-US" altLang="zh-TW" sz="1600" b="1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(A)</a:t>
                </a:r>
                <a:endPara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endParaRPr>
              </a:p>
            </p:txBody>
          </p:sp>
        </p:grpSp>
        <p:graphicFrame>
          <p:nvGraphicFramePr>
            <p:cNvPr id="14" name="物件 13">
              <a:extLst>
                <a:ext uri="{FF2B5EF4-FFF2-40B4-BE49-F238E27FC236}">
                  <a16:creationId xmlns:a16="http://schemas.microsoft.com/office/drawing/2014/main" id="{1E0132E2-45BB-7092-1996-CC09D4DFFC2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22380056"/>
                </p:ext>
              </p:extLst>
            </p:nvPr>
          </p:nvGraphicFramePr>
          <p:xfrm>
            <a:off x="685800" y="6130822"/>
            <a:ext cx="190500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90440" imgH="571320" progId="Equation.DSMT4">
                    <p:embed/>
                  </p:oleObj>
                </mc:Choice>
                <mc:Fallback>
                  <p:oleObj name="Equation" r:id="rId3" imgW="190440" imgH="571320" progId="Equation.DSMT4">
                    <p:embed/>
                    <p:pic>
                      <p:nvPicPr>
                        <p:cNvPr id="14" name="物件 13">
                          <a:extLst>
                            <a:ext uri="{FF2B5EF4-FFF2-40B4-BE49-F238E27FC236}">
                              <a16:creationId xmlns:a16="http://schemas.microsoft.com/office/drawing/2014/main" id="{1E0132E2-45BB-7092-1996-CC09D4DFFC20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685800" y="6130822"/>
                          <a:ext cx="190500" cy="571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物件 14">
              <a:extLst>
                <a:ext uri="{FF2B5EF4-FFF2-40B4-BE49-F238E27FC236}">
                  <a16:creationId xmlns:a16="http://schemas.microsoft.com/office/drawing/2014/main" id="{D122C354-7E48-13E4-ED8F-39F73838A69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82613406"/>
                </p:ext>
              </p:extLst>
            </p:nvPr>
          </p:nvGraphicFramePr>
          <p:xfrm>
            <a:off x="3152775" y="6140347"/>
            <a:ext cx="190500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90440" imgH="571320" progId="Equation.DSMT4">
                    <p:embed/>
                  </p:oleObj>
                </mc:Choice>
                <mc:Fallback>
                  <p:oleObj name="Equation" r:id="rId5" imgW="190440" imgH="571320" progId="Equation.DSMT4">
                    <p:embed/>
                    <p:pic>
                      <p:nvPicPr>
                        <p:cNvPr id="15" name="物件 14">
                          <a:extLst>
                            <a:ext uri="{FF2B5EF4-FFF2-40B4-BE49-F238E27FC236}">
                              <a16:creationId xmlns:a16="http://schemas.microsoft.com/office/drawing/2014/main" id="{D122C354-7E48-13E4-ED8F-39F73838A697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152775" y="6140347"/>
                          <a:ext cx="190500" cy="571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5" name="圖片 4">
            <a:extLst>
              <a:ext uri="{FF2B5EF4-FFF2-40B4-BE49-F238E27FC236}">
                <a16:creationId xmlns:a16="http://schemas.microsoft.com/office/drawing/2014/main" id="{1A589E23-A74D-5C5D-3CC2-E177EE943FF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63220" y="4621557"/>
            <a:ext cx="736901" cy="720000"/>
          </a:xfrm>
          <a:prstGeom prst="rect">
            <a:avLst/>
          </a:prstGeom>
        </p:spPr>
      </p:pic>
      <p:sp>
        <p:nvSpPr>
          <p:cNvPr id="7" name="文字方塊 3">
            <a:extLst>
              <a:ext uri="{FF2B5EF4-FFF2-40B4-BE49-F238E27FC236}">
                <a16:creationId xmlns:a16="http://schemas.microsoft.com/office/drawing/2014/main" id="{AF550A6D-B322-CA78-F563-4DFB16994944}"/>
              </a:ext>
            </a:extLst>
          </p:cNvPr>
          <p:cNvSpPr txBox="1"/>
          <p:nvPr/>
        </p:nvSpPr>
        <p:spPr>
          <a:xfrm>
            <a:off x="10657630" y="4389095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75466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直線通過象限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46371"/>
            <a:ext cx="11809986" cy="960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直線 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ax + by + c =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0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的圖形不通過第二象限，且 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abc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0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，則點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ac, bc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在第幾象限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(A)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一 </a:t>
            </a:r>
            <a:r>
              <a:rPr lang="zh-TW" altLang="en-US" sz="2000" b="1" dirty="0">
                <a:ea typeface="微軟正黑體" panose="020B0604030504040204" pitchFamily="34" charset="-120"/>
              </a:rPr>
              <a:t>   </a:t>
            </a:r>
            <a:r>
              <a:rPr lang="en-US" altLang="zh-TW" sz="2000" b="1" dirty="0">
                <a:ea typeface="微軟正黑體" panose="020B0604030504040204" pitchFamily="34" charset="-120"/>
              </a:rPr>
              <a:t>(B) </a:t>
            </a:r>
            <a:r>
              <a:rPr lang="zh-TW" altLang="en-US" sz="2000" dirty="0">
                <a:ea typeface="微軟正黑體" panose="020B0604030504040204" pitchFamily="34" charset="-120"/>
              </a:rPr>
              <a:t>二</a:t>
            </a:r>
            <a:r>
              <a:rPr lang="zh-TW" altLang="en-US" sz="2000" b="1" dirty="0">
                <a:ea typeface="微軟正黑體" panose="020B0604030504040204" pitchFamily="34" charset="-120"/>
              </a:rPr>
              <a:t>    </a:t>
            </a:r>
            <a:r>
              <a:rPr lang="en-US" altLang="zh-TW" sz="2000" b="1" dirty="0">
                <a:ea typeface="微軟正黑體" panose="020B0604030504040204" pitchFamily="34" charset="-120"/>
              </a:rPr>
              <a:t>(C) </a:t>
            </a:r>
            <a:r>
              <a:rPr lang="zh-TW" altLang="en-US" sz="2000" dirty="0">
                <a:ea typeface="微軟正黑體" panose="020B0604030504040204" pitchFamily="34" charset="-120"/>
              </a:rPr>
              <a:t>三</a:t>
            </a:r>
            <a:r>
              <a:rPr lang="zh-TW" altLang="en-US" sz="2000" b="1" dirty="0">
                <a:ea typeface="微軟正黑體" panose="020B0604030504040204" pitchFamily="34" charset="-120"/>
              </a:rPr>
              <a:t>    </a:t>
            </a:r>
            <a:r>
              <a:rPr lang="en-US" altLang="zh-TW" sz="2000" b="1" dirty="0">
                <a:ea typeface="微軟正黑體" panose="020B0604030504040204" pitchFamily="34" charset="-120"/>
              </a:rPr>
              <a:t>(D) </a:t>
            </a:r>
            <a:r>
              <a:rPr lang="zh-TW" altLang="en-US" sz="2000" dirty="0">
                <a:ea typeface="微軟正黑體" panose="020B0604030504040204" pitchFamily="34" charset="-120"/>
              </a:rPr>
              <a:t>四</a:t>
            </a:r>
            <a:r>
              <a:rPr lang="en-US" altLang="zh-TW" sz="2000" b="1" dirty="0">
                <a:ea typeface="微軟正黑體" panose="020B0604030504040204" pitchFamily="34" charset="-120"/>
              </a:rPr>
              <a:t>                                                                                                  </a:t>
            </a:r>
            <a:r>
              <a:rPr lang="en-US" altLang="zh-TW" dirty="0">
                <a:ea typeface="微軟正黑體" panose="020B0604030504040204" pitchFamily="34" charset="-12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</a:rPr>
              <a:t>109 </a:t>
            </a:r>
            <a:r>
              <a:rPr lang="zh-TW" altLang="en-US" dirty="0">
                <a:ea typeface="微軟正黑體" panose="020B0604030504040204" pitchFamily="34" charset="-120"/>
              </a:rPr>
              <a:t>特招第</a:t>
            </a:r>
            <a:r>
              <a:rPr lang="zh-TW" altLang="en-US" b="1" dirty="0"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</a:rPr>
              <a:t>20 </a:t>
            </a:r>
            <a:r>
              <a:rPr lang="zh-TW" altLang="en-US" dirty="0">
                <a:ea typeface="微軟正黑體" panose="020B0604030504040204" pitchFamily="34" charset="-120"/>
              </a:rPr>
              <a:t>題</a:t>
            </a:r>
            <a:r>
              <a:rPr lang="en-US" altLang="zh-TW" dirty="0">
                <a:ea typeface="微軟正黑體" panose="020B0604030504040204" pitchFamily="34" charset="-120"/>
              </a:rPr>
              <a:t>】</a:t>
            </a:r>
            <a:r>
              <a:rPr lang="zh-TW" altLang="en-US" b="1" dirty="0">
                <a:ea typeface="微軟正黑體" panose="020B0604030504040204" pitchFamily="34" charset="-120"/>
              </a:rPr>
              <a:t>    </a:t>
            </a:r>
            <a:endParaRPr lang="en-US" altLang="zh-TW" dirty="0">
              <a:ea typeface="微軟正黑體" panose="020B0604030504040204" pitchFamily="34" charset="-120"/>
            </a:endParaRPr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4BAA3B68-1C7B-0A3C-CDE3-3D592655F73E}"/>
              </a:ext>
            </a:extLst>
          </p:cNvPr>
          <p:cNvGrpSpPr/>
          <p:nvPr/>
        </p:nvGrpSpPr>
        <p:grpSpPr>
          <a:xfrm>
            <a:off x="237250" y="5468019"/>
            <a:ext cx="11954743" cy="1202454"/>
            <a:chOff x="237250" y="6245429"/>
            <a:chExt cx="11954743" cy="1202454"/>
          </a:xfrm>
        </p:grpSpPr>
        <p:cxnSp>
          <p:nvCxnSpPr>
            <p:cNvPr id="84" name="直線接點 83">
              <a:extLst>
                <a:ext uri="{FF2B5EF4-FFF2-40B4-BE49-F238E27FC236}">
                  <a16:creationId xmlns:a16="http://schemas.microsoft.com/office/drawing/2014/main" id="{85798A49-4654-BF16-EA6F-C7F808DE531E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6636275"/>
              <a:ext cx="11268385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文字方塊 84">
              <a:extLst>
                <a:ext uri="{FF2B5EF4-FFF2-40B4-BE49-F238E27FC236}">
                  <a16:creationId xmlns:a16="http://schemas.microsoft.com/office/drawing/2014/main" id="{FD9877AB-90D9-85AC-8B35-7C59154D6CA1}"/>
                </a:ext>
              </a:extLst>
            </p:cNvPr>
            <p:cNvSpPr txBox="1"/>
            <p:nvPr/>
          </p:nvSpPr>
          <p:spPr>
            <a:xfrm>
              <a:off x="662920" y="6245429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id="{7A8B1BF8-834A-95B0-07DE-5087C19188C0}"/>
                </a:ext>
              </a:extLst>
            </p:cNvPr>
            <p:cNvSpPr/>
            <p:nvPr/>
          </p:nvSpPr>
          <p:spPr>
            <a:xfrm>
              <a:off x="350787" y="6282720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文字方塊 88">
              <a:extLst>
                <a:ext uri="{FF2B5EF4-FFF2-40B4-BE49-F238E27FC236}">
                  <a16:creationId xmlns:a16="http://schemas.microsoft.com/office/drawing/2014/main" id="{9E8FE398-ED8E-E5DE-BD50-E0471252FAF6}"/>
                </a:ext>
              </a:extLst>
            </p:cNvPr>
            <p:cNvSpPr txBox="1"/>
            <p:nvPr/>
          </p:nvSpPr>
          <p:spPr>
            <a:xfrm>
              <a:off x="237250" y="6666502"/>
              <a:ext cx="11151184" cy="7281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設二元一次方程式 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y = ax + b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且 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a &lt; b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的圖形通過第一、二、三象限，則點 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P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(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ab, a – b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)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在第幾象限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?</a:t>
              </a:r>
            </a:p>
            <a:p>
              <a:pPr>
                <a:lnSpc>
                  <a:spcPct val="120000"/>
                </a:lnSpc>
              </a:pPr>
              <a:r>
                <a:rPr lang="en-US" altLang="zh-TW" b="1" dirty="0">
                  <a:ea typeface="微軟正黑體" panose="020B0604030504040204" pitchFamily="34" charset="-120"/>
                </a:rPr>
                <a:t>(A) </a:t>
              </a:r>
              <a:r>
                <a:rPr lang="zh-TW" altLang="en-US" dirty="0">
                  <a:ea typeface="微軟正黑體" panose="020B0604030504040204" pitchFamily="34" charset="-120"/>
                </a:rPr>
                <a:t>一  </a:t>
              </a:r>
              <a:r>
                <a:rPr lang="zh-TW" altLang="en-US" b="1" dirty="0">
                  <a:ea typeface="微軟正黑體" panose="020B0604030504040204" pitchFamily="34" charset="-120"/>
                </a:rPr>
                <a:t>  </a:t>
              </a:r>
              <a:r>
                <a:rPr lang="en-US" altLang="zh-TW" b="1" dirty="0">
                  <a:ea typeface="微軟正黑體" panose="020B0604030504040204" pitchFamily="34" charset="-120"/>
                </a:rPr>
                <a:t>(B)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二 </a:t>
              </a:r>
              <a:r>
                <a:rPr lang="zh-TW" altLang="en-US" b="1" dirty="0">
                  <a:ea typeface="微軟正黑體" panose="020B0604030504040204" pitchFamily="34" charset="-120"/>
                </a:rPr>
                <a:t>   </a:t>
              </a:r>
              <a:r>
                <a:rPr lang="en-US" altLang="zh-TW" b="1" dirty="0">
                  <a:ea typeface="微軟正黑體" panose="020B0604030504040204" pitchFamily="34" charset="-120"/>
                </a:rPr>
                <a:t>(C)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三</a:t>
              </a:r>
              <a:r>
                <a:rPr lang="zh-TW" altLang="en-US" b="1" dirty="0">
                  <a:ea typeface="微軟正黑體" panose="020B0604030504040204" pitchFamily="34" charset="-120"/>
                </a:rPr>
                <a:t>    </a:t>
              </a:r>
              <a:r>
                <a:rPr lang="en-US" altLang="zh-TW" b="1" dirty="0">
                  <a:ea typeface="微軟正黑體" panose="020B0604030504040204" pitchFamily="34" charset="-120"/>
                </a:rPr>
                <a:t>(D)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四</a:t>
              </a:r>
              <a:endParaRPr lang="en-US" altLang="zh-TW" dirty="0">
                <a:ea typeface="微軟正黑體" panose="020B0604030504040204" pitchFamily="34" charset="-120"/>
              </a:endParaRPr>
            </a:p>
          </p:txBody>
        </p:sp>
        <p:sp>
          <p:nvSpPr>
            <p:cNvPr id="101" name="文字方塊 100">
              <a:extLst>
                <a:ext uri="{FF2B5EF4-FFF2-40B4-BE49-F238E27FC236}">
                  <a16:creationId xmlns:a16="http://schemas.microsoft.com/office/drawing/2014/main" id="{665D392D-19FC-71B5-434C-0ABBBC91FB85}"/>
                </a:ext>
              </a:extLst>
            </p:cNvPr>
            <p:cNvSpPr txBox="1"/>
            <p:nvPr/>
          </p:nvSpPr>
          <p:spPr>
            <a:xfrm>
              <a:off x="9889931" y="7109339"/>
              <a:ext cx="2302062" cy="338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(D)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pic>
        <p:nvPicPr>
          <p:cNvPr id="3" name="圖片 2">
            <a:extLst>
              <a:ext uri="{FF2B5EF4-FFF2-40B4-BE49-F238E27FC236}">
                <a16:creationId xmlns:a16="http://schemas.microsoft.com/office/drawing/2014/main" id="{A5F0F39A-37B1-3C60-D67D-4AC9BDCB48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8403" y="5090358"/>
            <a:ext cx="736901" cy="720000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F3E9A8F2-E7FB-4FC6-A700-01B44DC3A0A1}"/>
              </a:ext>
            </a:extLst>
          </p:cNvPr>
          <p:cNvSpPr txBox="1"/>
          <p:nvPr/>
        </p:nvSpPr>
        <p:spPr>
          <a:xfrm>
            <a:off x="10672813" y="4857896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73135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直線通過哪一點</a:t>
            </a:r>
            <a:r>
              <a:rPr lang="en-US" altLang="zh-TW" dirty="0"/>
              <a:t>?</a:t>
            </a:r>
            <a:endParaRPr lang="zh-TW" altLang="en-US" dirty="0"/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46371"/>
            <a:ext cx="11809986" cy="1883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坐標平面上有一直線 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L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與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B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兩點，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點在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L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上，且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點的坐標為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(8, 7)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。若過 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B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點作平行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x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軸的直線，且與 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L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相交於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(4, 4)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，再過 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B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點作平行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y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軸的直線，且與 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L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相交於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(–4, –2)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，則直線</a:t>
            </a:r>
            <a:r>
              <a:rPr lang="zh-TW" altLang="zh-TW" sz="2000" b="1" i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AB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會通過下列哪一點坐標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  <a:endParaRPr lang="en-US" altLang="zh-TW" sz="2000" dirty="0"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(A) (0,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1)     (B) (0, –11)     (C) (–8, 3)     (D) (–1, 5)                                                                    </a:t>
            </a:r>
            <a:r>
              <a:rPr lang="en-US" altLang="zh-TW" dirty="0">
                <a:ea typeface="微軟正黑體" panose="020B0604030504040204" pitchFamily="34" charset="-12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</a:rPr>
              <a:t>108 </a:t>
            </a:r>
            <a:r>
              <a:rPr lang="zh-TW" altLang="en-US" dirty="0">
                <a:ea typeface="微軟正黑體" panose="020B0604030504040204" pitchFamily="34" charset="-120"/>
              </a:rPr>
              <a:t>特招</a:t>
            </a:r>
            <a:r>
              <a:rPr lang="en-US" altLang="zh-TW" dirty="0">
                <a:ea typeface="微軟正黑體" panose="020B0604030504040204" pitchFamily="34" charset="-120"/>
              </a:rPr>
              <a:t> </a:t>
            </a:r>
            <a:r>
              <a:rPr lang="zh-TW" altLang="en-US" dirty="0">
                <a:ea typeface="微軟正黑體" panose="020B0604030504040204" pitchFamily="34" charset="-120"/>
              </a:rPr>
              <a:t>第</a:t>
            </a:r>
            <a:r>
              <a:rPr lang="zh-TW" altLang="en-US" b="1" dirty="0"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</a:rPr>
              <a:t>5 </a:t>
            </a:r>
            <a:r>
              <a:rPr lang="zh-TW" altLang="en-US" dirty="0">
                <a:ea typeface="微軟正黑體" panose="020B0604030504040204" pitchFamily="34" charset="-120"/>
              </a:rPr>
              <a:t>題</a:t>
            </a:r>
            <a:r>
              <a:rPr lang="en-US" altLang="zh-TW" dirty="0">
                <a:ea typeface="微軟正黑體" panose="020B0604030504040204" pitchFamily="34" charset="-120"/>
              </a:rPr>
              <a:t>】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4BAA3B68-1C7B-0A3C-CDE3-3D592655F73E}"/>
              </a:ext>
            </a:extLst>
          </p:cNvPr>
          <p:cNvGrpSpPr/>
          <p:nvPr/>
        </p:nvGrpSpPr>
        <p:grpSpPr>
          <a:xfrm>
            <a:off x="237257" y="5168299"/>
            <a:ext cx="11954743" cy="1570440"/>
            <a:chOff x="237250" y="5969202"/>
            <a:chExt cx="11954743" cy="1570440"/>
          </a:xfrm>
        </p:grpSpPr>
        <p:cxnSp>
          <p:nvCxnSpPr>
            <p:cNvPr id="84" name="直線接點 83">
              <a:extLst>
                <a:ext uri="{FF2B5EF4-FFF2-40B4-BE49-F238E27FC236}">
                  <a16:creationId xmlns:a16="http://schemas.microsoft.com/office/drawing/2014/main" id="{85798A49-4654-BF16-EA6F-C7F808DE531E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6360048"/>
              <a:ext cx="11268385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文字方塊 84">
              <a:extLst>
                <a:ext uri="{FF2B5EF4-FFF2-40B4-BE49-F238E27FC236}">
                  <a16:creationId xmlns:a16="http://schemas.microsoft.com/office/drawing/2014/main" id="{FD9877AB-90D9-85AC-8B35-7C59154D6CA1}"/>
                </a:ext>
              </a:extLst>
            </p:cNvPr>
            <p:cNvSpPr txBox="1"/>
            <p:nvPr/>
          </p:nvSpPr>
          <p:spPr>
            <a:xfrm>
              <a:off x="662920" y="5969202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id="{7A8B1BF8-834A-95B0-07DE-5087C19188C0}"/>
                </a:ext>
              </a:extLst>
            </p:cNvPr>
            <p:cNvSpPr/>
            <p:nvPr/>
          </p:nvSpPr>
          <p:spPr>
            <a:xfrm>
              <a:off x="350787" y="6006493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文字方塊 88">
              <a:extLst>
                <a:ext uri="{FF2B5EF4-FFF2-40B4-BE49-F238E27FC236}">
                  <a16:creationId xmlns:a16="http://schemas.microsoft.com/office/drawing/2014/main" id="{9E8FE398-ED8E-E5DE-BD50-E0471252FAF6}"/>
                </a:ext>
              </a:extLst>
            </p:cNvPr>
            <p:cNvSpPr txBox="1"/>
            <p:nvPr/>
          </p:nvSpPr>
          <p:spPr>
            <a:xfrm>
              <a:off x="237250" y="6447425"/>
              <a:ext cx="11151184" cy="1060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坐標平面上有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</a:t>
              </a:r>
              <a:r>
                <a:rPr lang="zh-TW" altLang="en-US" dirty="0">
                  <a:ea typeface="微軟正黑體" panose="020B0604030504040204" pitchFamily="34" charset="-120"/>
                </a:rPr>
                <a:t>、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</a:t>
              </a:r>
              <a:r>
                <a:rPr lang="zh-TW" altLang="en-US" dirty="0">
                  <a:ea typeface="微軟正黑體" panose="020B0604030504040204" pitchFamily="34" charset="-120"/>
                </a:rPr>
                <a:t> 兩點，已知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點的坐標為 </a:t>
              </a:r>
              <a:r>
                <a:rPr lang="en-US" altLang="zh-TW" b="1" dirty="0">
                  <a:ea typeface="微軟正黑體" panose="020B0604030504040204" pitchFamily="34" charset="-120"/>
                </a:rPr>
                <a:t>(3, 4)</a:t>
              </a:r>
              <a:r>
                <a:rPr lang="zh-TW" altLang="en-US" dirty="0">
                  <a:ea typeface="微軟正黑體" panose="020B0604030504040204" pitchFamily="34" charset="-120"/>
                </a:rPr>
                <a:t>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 </a:t>
              </a:r>
              <a:r>
                <a:rPr lang="zh-TW" altLang="en-US" dirty="0">
                  <a:ea typeface="微軟正黑體" panose="020B0604030504040204" pitchFamily="34" charset="-120"/>
                </a:rPr>
                <a:t>點在第三象限，且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</a:t>
              </a:r>
              <a:r>
                <a:rPr lang="zh-TW" altLang="en-US" dirty="0">
                  <a:ea typeface="微軟正黑體" panose="020B0604030504040204" pitchFamily="34" charset="-120"/>
                </a:rPr>
                <a:t> 點到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x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軸的距離為 </a:t>
              </a:r>
              <a:r>
                <a:rPr lang="en-US" altLang="zh-TW" b="1" dirty="0">
                  <a:ea typeface="微軟正黑體" panose="020B0604030504040204" pitchFamily="34" charset="-120"/>
                </a:rPr>
                <a:t>3</a:t>
              </a:r>
              <a:r>
                <a:rPr lang="zh-TW" altLang="en-US" dirty="0">
                  <a:ea typeface="微軟正黑體" panose="020B0604030504040204" pitchFamily="34" charset="-120"/>
                </a:rPr>
                <a:t>，到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y </a:t>
              </a:r>
              <a:r>
                <a:rPr lang="zh-TW" altLang="en-US" dirty="0">
                  <a:ea typeface="微軟正黑體" panose="020B0604030504040204" pitchFamily="34" charset="-120"/>
                </a:rPr>
                <a:t>軸距離為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4</a:t>
              </a:r>
              <a:r>
                <a:rPr lang="zh-TW" altLang="en-US" dirty="0">
                  <a:ea typeface="微軟正黑體" panose="020B0604030504040204" pitchFamily="34" charset="-120"/>
                </a:rPr>
                <a:t>，則下列哪一點會在直線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AB</a:t>
              </a:r>
              <a:r>
                <a:rPr lang="zh-TW" altLang="en-US" dirty="0">
                  <a:ea typeface="微軟正黑體" panose="020B0604030504040204" pitchFamily="34" charset="-120"/>
                </a:rPr>
                <a:t> 上</a:t>
              </a:r>
              <a:r>
                <a:rPr lang="en-US" altLang="zh-TW" dirty="0">
                  <a:ea typeface="微軟正黑體" panose="020B0604030504040204" pitchFamily="34" charset="-120"/>
                </a:rPr>
                <a:t>?</a:t>
              </a:r>
            </a:p>
            <a:p>
              <a:pPr>
                <a:lnSpc>
                  <a:spcPct val="120000"/>
                </a:lnSpc>
              </a:pPr>
              <a:r>
                <a:rPr lang="en-US" altLang="zh-TW" b="1" dirty="0">
                  <a:ea typeface="微軟正黑體" panose="020B0604030504040204" pitchFamily="34" charset="-120"/>
                </a:rPr>
                <a:t>(A)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(0.5, –1.5)     (B) (2, –5)     (C) (–1, –2)     (D) (1, 0)</a:t>
              </a:r>
            </a:p>
          </p:txBody>
        </p:sp>
        <p:sp>
          <p:nvSpPr>
            <p:cNvPr id="101" name="文字方塊 100">
              <a:extLst>
                <a:ext uri="{FF2B5EF4-FFF2-40B4-BE49-F238E27FC236}">
                  <a16:creationId xmlns:a16="http://schemas.microsoft.com/office/drawing/2014/main" id="{665D392D-19FC-71B5-434C-0ABBBC91FB85}"/>
                </a:ext>
              </a:extLst>
            </p:cNvPr>
            <p:cNvSpPr txBox="1"/>
            <p:nvPr/>
          </p:nvSpPr>
          <p:spPr>
            <a:xfrm>
              <a:off x="9889931" y="7201098"/>
              <a:ext cx="2302062" cy="338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(A)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pic>
        <p:nvPicPr>
          <p:cNvPr id="2" name="圖片 1">
            <a:extLst>
              <a:ext uri="{FF2B5EF4-FFF2-40B4-BE49-F238E27FC236}">
                <a16:creationId xmlns:a16="http://schemas.microsoft.com/office/drawing/2014/main" id="{CF0170B3-4179-29F7-0CC3-E878BA3537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3227" y="4766603"/>
            <a:ext cx="736901" cy="720000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2153B16A-E62E-7AE5-CFCC-391B60DF1764}"/>
              </a:ext>
            </a:extLst>
          </p:cNvPr>
          <p:cNvSpPr txBox="1"/>
          <p:nvPr/>
        </p:nvSpPr>
        <p:spPr>
          <a:xfrm>
            <a:off x="10657637" y="4534141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368667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20366</TotalTime>
  <Words>529</Words>
  <Application>Microsoft Office PowerPoint</Application>
  <PresentationFormat>寬螢幕</PresentationFormat>
  <Paragraphs>29</Paragraphs>
  <Slides>4</Slides>
  <Notes>4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1" baseType="lpstr">
      <vt:lpstr>微軟正黑體</vt:lpstr>
      <vt:lpstr>Arial</vt:lpstr>
      <vt:lpstr>Calibri</vt:lpstr>
      <vt:lpstr>Calibri Light</vt:lpstr>
      <vt:lpstr>Times New Roman</vt:lpstr>
      <vt:lpstr>Office 佈景主題</vt:lpstr>
      <vt:lpstr>Equation</vt:lpstr>
      <vt:lpstr>直線方程式圖形</vt:lpstr>
      <vt:lpstr>直線交點</vt:lpstr>
      <vt:lpstr>直線通過象限</vt:lpstr>
      <vt:lpstr>直線通過哪一點?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1047</cp:revision>
  <dcterms:created xsi:type="dcterms:W3CDTF">2015-07-26T15:18:38Z</dcterms:created>
  <dcterms:modified xsi:type="dcterms:W3CDTF">2023-09-06T01:50:22Z</dcterms:modified>
</cp:coreProperties>
</file>