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90" r:id="rId2"/>
    <p:sldId id="386" r:id="rId3"/>
    <p:sldId id="391" r:id="rId4"/>
    <p:sldId id="387" r:id="rId5"/>
    <p:sldId id="389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FFCC"/>
    <a:srgbClr val="F5F5F5"/>
    <a:srgbClr val="FF00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7C1D32-7F5C-417D-BF46-ED84EEC4F444}" v="2" dt="2023-08-14T12:12:39.658"/>
    <p1510:client id="{F07C6D0E-EAEB-4698-AC72-4AD466C41867}" v="3" dt="2023-08-14T12:55:38.0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48529" autoAdjust="0"/>
  </p:normalViewPr>
  <p:slideViewPr>
    <p:cSldViewPr snapToGrid="0">
      <p:cViewPr varScale="1">
        <p:scale>
          <a:sx n="38" d="100"/>
          <a:sy n="38" d="100"/>
        </p:scale>
        <p:origin x="1764" y="4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167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2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正比、反比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162328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彈簧伸長量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857801"/>
            <a:ext cx="11643348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在一彈簧下掛一重物，已知在彈性限度內，掛重物的彈簧伸長量和重物質量成正比。今一實驗結果如下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其中有數據已超過彈性限度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求掛重物質量為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30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公克時，其彈簧伸長量為多少公分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b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(A) 10   (B) 14   (C) 18   (D)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超過彈性限度，無法計算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【111 </a:t>
            </a:r>
            <a:r>
              <a:rPr lang="zh-TW" altLang="en-US" dirty="0">
                <a:ea typeface="微軟正黑體" panose="020B0604030504040204" pitchFamily="34" charset="-120"/>
              </a:rPr>
              <a:t>特招 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嘉義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7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50" y="4898048"/>
            <a:ext cx="11954750" cy="1870912"/>
            <a:chOff x="237250" y="5784479"/>
            <a:chExt cx="11954750" cy="1870912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1753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7844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8217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262702"/>
              <a:ext cx="11268386" cy="1392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已知彈簧秤在彈性限度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(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可正確秤得的最大重量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)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內，所掛物體的重量與彈簧伸長量成正比。假設一彈簧秤的彈性限度為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40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公斤。已知當秤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15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公斤的物體時，彈簧被拉長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24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分。則當彈簧被拉長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公分時，掛物體重多少公斤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   (B) 6.25    (C)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    (D) 40</a:t>
              </a:r>
              <a:endParaRPr lang="en-US" altLang="zh-TW" sz="1600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7309415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06C634D9-861A-7EF8-623E-789717632D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708292"/>
              </p:ext>
            </p:extLst>
          </p:nvPr>
        </p:nvGraphicFramePr>
        <p:xfrm>
          <a:off x="340154" y="2445347"/>
          <a:ext cx="621592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8701">
                  <a:extLst>
                    <a:ext uri="{9D8B030D-6E8A-4147-A177-3AD203B41FA5}">
                      <a16:colId xmlns:a16="http://schemas.microsoft.com/office/drawing/2014/main" val="3532668080"/>
                    </a:ext>
                  </a:extLst>
                </a:gridCol>
                <a:gridCol w="596873">
                  <a:extLst>
                    <a:ext uri="{9D8B030D-6E8A-4147-A177-3AD203B41FA5}">
                      <a16:colId xmlns:a16="http://schemas.microsoft.com/office/drawing/2014/main" val="2272626810"/>
                    </a:ext>
                  </a:extLst>
                </a:gridCol>
                <a:gridCol w="612476">
                  <a:extLst>
                    <a:ext uri="{9D8B030D-6E8A-4147-A177-3AD203B41FA5}">
                      <a16:colId xmlns:a16="http://schemas.microsoft.com/office/drawing/2014/main" val="4080378609"/>
                    </a:ext>
                  </a:extLst>
                </a:gridCol>
                <a:gridCol w="595222">
                  <a:extLst>
                    <a:ext uri="{9D8B030D-6E8A-4147-A177-3AD203B41FA5}">
                      <a16:colId xmlns:a16="http://schemas.microsoft.com/office/drawing/2014/main" val="4253220366"/>
                    </a:ext>
                  </a:extLst>
                </a:gridCol>
                <a:gridCol w="612476">
                  <a:extLst>
                    <a:ext uri="{9D8B030D-6E8A-4147-A177-3AD203B41FA5}">
                      <a16:colId xmlns:a16="http://schemas.microsoft.com/office/drawing/2014/main" val="895850126"/>
                    </a:ext>
                  </a:extLst>
                </a:gridCol>
                <a:gridCol w="595223">
                  <a:extLst>
                    <a:ext uri="{9D8B030D-6E8A-4147-A177-3AD203B41FA5}">
                      <a16:colId xmlns:a16="http://schemas.microsoft.com/office/drawing/2014/main" val="1385544896"/>
                    </a:ext>
                  </a:extLst>
                </a:gridCol>
                <a:gridCol w="612475">
                  <a:extLst>
                    <a:ext uri="{9D8B030D-6E8A-4147-A177-3AD203B41FA5}">
                      <a16:colId xmlns:a16="http://schemas.microsoft.com/office/drawing/2014/main" val="3294588317"/>
                    </a:ext>
                  </a:extLst>
                </a:gridCol>
                <a:gridCol w="612475">
                  <a:extLst>
                    <a:ext uri="{9D8B030D-6E8A-4147-A177-3AD203B41FA5}">
                      <a16:colId xmlns:a16="http://schemas.microsoft.com/office/drawing/2014/main" val="30943327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彈簧總長度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公分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11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13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348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重物質量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公克</a:t>
                      </a:r>
                      <a:r>
                        <a:rPr lang="en-US" altLang="zh-TW" b="0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b="0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9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15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24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36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45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chemeClr val="tx1"/>
                          </a:solidFill>
                          <a:latin typeface="+mn-lt"/>
                          <a:ea typeface="微軟正黑體" panose="020B0604030504040204" pitchFamily="34" charset="-120"/>
                        </a:rPr>
                        <a:t>54</a:t>
                      </a:r>
                      <a:endParaRPr lang="zh-TW" altLang="en-US" b="1" dirty="0">
                        <a:solidFill>
                          <a:schemeClr val="tx1"/>
                        </a:solidFill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029733"/>
                  </a:ext>
                </a:extLst>
              </a:tr>
            </a:tbl>
          </a:graphicData>
        </a:graphic>
      </p:graphicFrame>
      <p:pic>
        <p:nvPicPr>
          <p:cNvPr id="11" name="圖片 10">
            <a:extLst>
              <a:ext uri="{FF2B5EF4-FFF2-40B4-BE49-F238E27FC236}">
                <a16:creationId xmlns:a16="http://schemas.microsoft.com/office/drawing/2014/main" id="{0799B43E-AF1B-3C43-E412-5E6AC41E9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6946" y="4525206"/>
            <a:ext cx="713175" cy="720000"/>
          </a:xfrm>
          <a:prstGeom prst="rect">
            <a:avLst/>
          </a:prstGeom>
        </p:spPr>
      </p:pic>
      <p:sp>
        <p:nvSpPr>
          <p:cNvPr id="12" name="文字方塊 3">
            <a:extLst>
              <a:ext uri="{FF2B5EF4-FFF2-40B4-BE49-F238E27FC236}">
                <a16:creationId xmlns:a16="http://schemas.microsoft.com/office/drawing/2014/main" id="{16E57D3A-BBB1-69AC-047B-2A55F83099F7}"/>
              </a:ext>
            </a:extLst>
          </p:cNvPr>
          <p:cNvSpPr txBox="1"/>
          <p:nvPr/>
        </p:nvSpPr>
        <p:spPr>
          <a:xfrm>
            <a:off x="10662435" y="431755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影印文件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631919" cy="234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小文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原本計畫使用甲、乙兩臺影印機於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開始一起印製文件並持續到下午，但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時有人正在使用乙，於是他先使用甲印製，於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05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才開始使用乙一起印製，且到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15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時乙印製的總張數與甲相同，到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</a:t>
            </a:r>
            <a:r>
              <a:rPr lang="zh-TW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45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時甲、乙印製的總張數合計為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2100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張。若甲、乙的印製張數與印製時間皆成正比，則依照</a:t>
            </a:r>
            <a:r>
              <a:rPr lang="zh-TW" altLang="zh-TW" sz="2000" u="sng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小文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原本的計畫，甲、乙印製的總張數會在哪個時間達到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2100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張？</a:t>
            </a: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 10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40     (B) 10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41     (C) 10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42     (D) 10</a:t>
            </a:r>
            <a:r>
              <a:rPr lang="zh-TW" altLang="en-US" sz="2000" b="1" dirty="0">
                <a:ea typeface="微軟正黑體" panose="020B0604030504040204" pitchFamily="34" charset="-12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</a:rPr>
              <a:t>43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24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7" y="4549993"/>
            <a:ext cx="11954743" cy="2203567"/>
            <a:chOff x="237250" y="5969202"/>
            <a:chExt cx="11954743" cy="2203567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3600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9692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0064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447425"/>
              <a:ext cx="11151184" cy="1725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小明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和</a:t>
              </a: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小華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要一起完成一項報告，預計從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9:00</a:t>
              </a:r>
              <a:r>
                <a:rPr lang="en-US" altLang="zh-TW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開始工作，並持續到下午。然而，由於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9:00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時</a:t>
              </a: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小明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還在開會，所以他直到</a:t>
              </a:r>
              <a:r>
                <a:rPr lang="zh-TW" altLang="en-US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9:10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才開始工作，而</a:t>
              </a: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小華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則從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9:00</a:t>
              </a:r>
              <a:r>
                <a:rPr lang="en-US" altLang="zh-TW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開始工作。到了</a:t>
              </a:r>
              <a:r>
                <a:rPr lang="zh-TW" altLang="en-US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9:20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時，他們完成的報告頁數相同。到了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10:00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時，</a:t>
              </a: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小明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和</a:t>
              </a:r>
              <a:r>
                <a:rPr lang="zh-TW" altLang="en-US" b="0" i="0" u="sng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小華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共完成了</a:t>
              </a:r>
              <a:r>
                <a:rPr lang="zh-TW" altLang="en-US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160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頁的報告。如果他們的工作速度和工作時間成正比，則按照他們原本的計畫，他們在什麼時間完成報告的頁數會達到</a:t>
              </a:r>
              <a:r>
                <a:rPr lang="zh-TW" altLang="en-US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b="1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210 </a:t>
              </a:r>
              <a:r>
                <a:rPr lang="zh-TW" altLang="en-US" b="0" i="0" dirty="0">
                  <a:solidFill>
                    <a:srgbClr val="374151"/>
                  </a:solidFill>
                  <a:effectLst/>
                  <a:ea typeface="微軟正黑體" panose="020B0604030504040204" pitchFamily="34" charset="-120"/>
                </a:rPr>
                <a:t>頁</a:t>
              </a:r>
              <a:r>
                <a:rPr lang="en-US" altLang="zh-TW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  <a:cs typeface="Times New Roman" panose="02020603050405020304" pitchFamily="18" charset="0"/>
                </a:rPr>
              </a:b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(A)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zh-TW" altLang="en-US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  (B) 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zh-TW" altLang="en-US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15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  (C) 10</a:t>
              </a:r>
              <a:r>
                <a:rPr lang="zh-TW" altLang="en-US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sz="1800" b="1" kern="1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20   (D) 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10</a:t>
              </a:r>
              <a:r>
                <a:rPr lang="zh-TW" altLang="en-US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：</a:t>
              </a:r>
              <a:r>
                <a:rPr lang="en-US" altLang="zh-TW" b="1" kern="100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25</a:t>
              </a:r>
              <a:endParaRPr lang="zh-TW" altLang="zh-TW" sz="18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7770907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4" name="圖片 3">
            <a:extLst>
              <a:ext uri="{FF2B5EF4-FFF2-40B4-BE49-F238E27FC236}">
                <a16:creationId xmlns:a16="http://schemas.microsoft.com/office/drawing/2014/main" id="{F87C7330-F1DB-C45C-76C6-F4C3C676D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7317" y="4133463"/>
            <a:ext cx="713175" cy="720000"/>
          </a:xfrm>
          <a:prstGeom prst="rect">
            <a:avLst/>
          </a:prstGeom>
        </p:spPr>
      </p:pic>
      <p:sp>
        <p:nvSpPr>
          <p:cNvPr id="6" name="文字方塊 3">
            <a:extLst>
              <a:ext uri="{FF2B5EF4-FFF2-40B4-BE49-F238E27FC236}">
                <a16:creationId xmlns:a16="http://schemas.microsoft.com/office/drawing/2014/main" id="{3F40EA89-C7D9-5AC9-4657-9FA486493679}"/>
              </a:ext>
            </a:extLst>
          </p:cNvPr>
          <p:cNvSpPr txBox="1"/>
          <p:nvPr/>
        </p:nvSpPr>
        <p:spPr>
          <a:xfrm>
            <a:off x="10672806" y="3915648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90597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人數變動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57004"/>
            <a:ext cx="11809986" cy="96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有一工程，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14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人合作，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30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天可完工，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已知參與人數與完工天數成反比，若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想延後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天完工，則應減少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_____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名工人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4904489"/>
            <a:ext cx="11954750" cy="1814018"/>
            <a:chOff x="237250" y="6245429"/>
            <a:chExt cx="11954750" cy="1814018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63627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24542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28272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666502"/>
              <a:ext cx="10767447" cy="1392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已知製作一架模型飛機時，每一個人的工作能力都是相同的。若一起製作需要的時數與參與人數成反比，且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4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個人一起製作需要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60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小時才能完成，則：</a:t>
              </a:r>
              <a:b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</a:b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(1)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如果有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人一起做，需要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y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小時可以完成，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x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與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y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的關係式為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(2)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如果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6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人一起做，需要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小時才可以完成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037675" y="7715403"/>
              <a:ext cx="315432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(1) </a:t>
              </a:r>
              <a:r>
                <a:rPr lang="en-US" altLang="zh-TW" sz="1600" b="1" i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xy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= 240   (2) 40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D93526EE-34DB-3180-70D7-B11887162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6946" y="4514558"/>
            <a:ext cx="713175" cy="720000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0B5A88AA-255D-BF57-5BDC-25AAF8BE3146}"/>
              </a:ext>
            </a:extLst>
          </p:cNvPr>
          <p:cNvSpPr txBox="1"/>
          <p:nvPr/>
        </p:nvSpPr>
        <p:spPr>
          <a:xfrm>
            <a:off x="10662435" y="431706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個數與單價平方成反比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57004"/>
            <a:ext cx="11809986" cy="28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某種商品賣出的個數與賣出單價的平方成反比，如果賣出單價為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200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元時，可賣出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16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個商品。如果此商品賣出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個時，賣出單價為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元，請問下列敘述哪一個是正確的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zh-TW" altLang="en-US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zh-TW" altLang="en-US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zh-TW" altLang="en-US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的關係式為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xy</a:t>
            </a:r>
            <a:r>
              <a:rPr lang="en-US" altLang="zh-TW" sz="2000" b="1" kern="100" baseline="4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kern="100" baseline="3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51200 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與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 </a:t>
            </a:r>
            <a:r>
              <a:rPr lang="zh-TW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的關係式為</a:t>
            </a:r>
            <a:r>
              <a:rPr lang="en-US" altLang="zh-TW" sz="2000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xy</a:t>
            </a:r>
            <a:r>
              <a:rPr lang="en-US" altLang="zh-TW" sz="2000" b="1" kern="100" baseline="4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kern="100" baseline="3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3200</a:t>
            </a:r>
            <a:endParaRPr lang="zh-TW" altLang="zh-TW" sz="2000" b="1" kern="1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單價為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100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元時，只能賣出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32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個商品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單價為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400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元時，只能賣出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4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個商品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49" y="5595604"/>
            <a:ext cx="11954751" cy="1154544"/>
            <a:chOff x="237249" y="6936544"/>
            <a:chExt cx="11954751" cy="1154544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327390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93654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97383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7357617"/>
              <a:ext cx="11624283" cy="7334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已知某種商品賣出的個數與定價的立方成反比，如果定價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300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元時，可賣出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16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個商品，若此商品定價為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200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元時，能賣出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個商品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037675" y="7715403"/>
              <a:ext cx="3154325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54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0DC44AE6-B5C3-B882-B70E-DE831B278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6946" y="5185118"/>
            <a:ext cx="713175" cy="72000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C7352144-7DA4-1E13-18EB-87F358EAD4DB}"/>
              </a:ext>
            </a:extLst>
          </p:cNvPr>
          <p:cNvSpPr txBox="1"/>
          <p:nvPr/>
        </p:nvSpPr>
        <p:spPr>
          <a:xfrm>
            <a:off x="10662435" y="4987623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65395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21242</TotalTime>
  <Words>826</Words>
  <Application>Microsoft Office PowerPoint</Application>
  <PresentationFormat>寬螢幕</PresentationFormat>
  <Paragraphs>54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正比、反比</vt:lpstr>
      <vt:lpstr>彈簧伸長量</vt:lpstr>
      <vt:lpstr>影印文件</vt:lpstr>
      <vt:lpstr>人數變動</vt:lpstr>
      <vt:lpstr>個數與單價平方成反比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1086</cp:revision>
  <dcterms:created xsi:type="dcterms:W3CDTF">2015-07-26T15:18:38Z</dcterms:created>
  <dcterms:modified xsi:type="dcterms:W3CDTF">2023-09-14T07:36:03Z</dcterms:modified>
</cp:coreProperties>
</file>