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90" r:id="rId2"/>
    <p:sldId id="386" r:id="rId3"/>
    <p:sldId id="388" r:id="rId4"/>
    <p:sldId id="38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85AE7-A0F5-4DA8-97D7-E7F22FB77780}" v="26" dt="2023-08-18T06:00:44.5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1808" y="32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認識不等式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15140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商品促銷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643348" cy="2760564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將某服飾店的促銷活動內容告訴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後，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假設某一商品的定價為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x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元，並列出關係式為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0.3(2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– 100) &lt; 1000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，則下列何者可能是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告訴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的內容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?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買兩件等值的商品可打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折，再減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元，最後不到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1000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元耶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買兩件等值的商品可打 </a:t>
            </a:r>
            <a:r>
              <a:rPr lang="en-US" altLang="zh-TW" sz="2000" b="1" dirty="0">
                <a:ea typeface="微軟正黑體" panose="020B0604030504040204" pitchFamily="34" charset="-120"/>
              </a:rPr>
              <a:t>7 </a:t>
            </a:r>
            <a:r>
              <a:rPr lang="zh-TW" altLang="en-US" sz="2000" dirty="0">
                <a:ea typeface="微軟正黑體" panose="020B0604030504040204" pitchFamily="34" charset="-120"/>
              </a:rPr>
              <a:t>折，再減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 </a:t>
            </a:r>
            <a:r>
              <a:rPr lang="zh-TW" altLang="en-US" sz="2000" dirty="0">
                <a:ea typeface="微軟正黑體" panose="020B0604030504040204" pitchFamily="34" charset="-120"/>
              </a:rPr>
              <a:t>元，最後不到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1000 </a:t>
            </a:r>
            <a:r>
              <a:rPr lang="zh-TW" altLang="en-US" sz="2000" dirty="0">
                <a:ea typeface="微軟正黑體" panose="020B0604030504040204" pitchFamily="34" charset="-120"/>
              </a:rPr>
              <a:t>元耶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(C)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買兩件等值的商品可減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 </a:t>
            </a:r>
            <a:r>
              <a:rPr lang="zh-TW" altLang="en-US" sz="2000" dirty="0">
                <a:ea typeface="微軟正黑體" panose="020B0604030504040204" pitchFamily="34" charset="-120"/>
              </a:rPr>
              <a:t>元，再打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折，最後不到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1000 </a:t>
            </a:r>
            <a:r>
              <a:rPr lang="zh-TW" altLang="en-US" sz="2000" dirty="0">
                <a:ea typeface="微軟正黑體" panose="020B0604030504040204" pitchFamily="34" charset="-120"/>
              </a:rPr>
              <a:t>元耶 </a:t>
            </a:r>
            <a:r>
              <a:rPr lang="en-US" altLang="zh-TW" sz="2000" b="1" dirty="0">
                <a:ea typeface="微軟正黑體" panose="020B0604030504040204" pitchFamily="34" charset="-120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zh-TW" altLang="en-US" sz="2000" dirty="0">
                <a:ea typeface="微軟正黑體" panose="020B0604030504040204" pitchFamily="34" charset="-120"/>
              </a:rPr>
              <a:t>買兩件等值的商品可減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 </a:t>
            </a:r>
            <a:r>
              <a:rPr lang="zh-TW" altLang="en-US" sz="2000" b="1" dirty="0">
                <a:ea typeface="微軟正黑體" panose="020B0604030504040204" pitchFamily="34" charset="-120"/>
              </a:rPr>
              <a:t>元</a:t>
            </a:r>
            <a:r>
              <a:rPr lang="zh-TW" altLang="en-US" sz="2000" dirty="0">
                <a:ea typeface="微軟正黑體" panose="020B0604030504040204" pitchFamily="34" charset="-120"/>
              </a:rPr>
              <a:t>，再打 </a:t>
            </a:r>
            <a:r>
              <a:rPr lang="en-US" altLang="zh-TW" sz="2000" b="1" dirty="0">
                <a:ea typeface="微軟正黑體" panose="020B0604030504040204" pitchFamily="34" charset="-120"/>
              </a:rPr>
              <a:t>3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折，最後不到 </a:t>
            </a:r>
            <a:r>
              <a:rPr lang="en-US" altLang="zh-TW" sz="2000" b="1" dirty="0">
                <a:ea typeface="微軟正黑體" panose="020B0604030504040204" pitchFamily="34" charset="-120"/>
              </a:rPr>
              <a:t>1000 </a:t>
            </a:r>
            <a:r>
              <a:rPr lang="zh-TW" altLang="en-US" sz="2000" dirty="0">
                <a:ea typeface="微軟正黑體" panose="020B0604030504040204" pitchFamily="34" charset="-120"/>
              </a:rPr>
              <a:t>元耶 </a:t>
            </a:r>
            <a:r>
              <a:rPr lang="en-US" altLang="zh-TW" sz="2000" b="1" dirty="0">
                <a:ea typeface="微軟正黑體" panose="020B0604030504040204" pitchFamily="34" charset="-120"/>
              </a:rPr>
              <a:t>!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【101 </a:t>
            </a:r>
            <a:r>
              <a:rPr lang="zh-TW" altLang="en-US" dirty="0">
                <a:ea typeface="微軟正黑體" panose="020B0604030504040204" pitchFamily="34" charset="-120"/>
              </a:rPr>
              <a:t>基測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8185" y="5208944"/>
            <a:ext cx="11954750" cy="1552584"/>
            <a:chOff x="237250" y="5784479"/>
            <a:chExt cx="11954750" cy="155258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262702"/>
              <a:ext cx="11268386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假設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阿美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今年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歲，則下列敘述何者可用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6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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63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來表示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?</a:t>
              </a:r>
              <a:br>
                <a:rPr lang="en-US" altLang="zh-TW" sz="1800" dirty="0">
                  <a:effectLst/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年後，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阿美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年齡的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倍不到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63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年前，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阿美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年齡的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倍不大於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63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</a:t>
              </a:r>
              <a:br>
                <a:rPr lang="en-US" altLang="zh-TW" b="1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(C) 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阿美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現在年齡的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倍再少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歲不超過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63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 </a:t>
              </a:r>
              <a:r>
                <a:rPr lang="zh-TW" altLang="zh-TW" sz="1800" u="sng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阿美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現在年齡的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3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倍再多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歲至多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63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歲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6998519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9F9F7FFD-3A81-1C9A-9525-9898F13F3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4389" y="4836102"/>
            <a:ext cx="716667" cy="720000"/>
          </a:xfrm>
          <a:prstGeom prst="rect">
            <a:avLst/>
          </a:prstGeom>
        </p:spPr>
      </p:pic>
      <p:sp>
        <p:nvSpPr>
          <p:cNvPr id="6" name="文字方塊 3">
            <a:extLst>
              <a:ext uri="{FF2B5EF4-FFF2-40B4-BE49-F238E27FC236}">
                <a16:creationId xmlns:a16="http://schemas.microsoft.com/office/drawing/2014/main" id="{482DE2B7-6DCC-EC59-BBF3-586A3D522743}"/>
              </a:ext>
            </a:extLst>
          </p:cNvPr>
          <p:cNvSpPr txBox="1"/>
          <p:nvPr/>
        </p:nvSpPr>
        <p:spPr>
          <a:xfrm>
            <a:off x="10642115" y="464267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咖啡因攝取量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962386" cy="5997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業者販售含咖啡因飲料時通常會以紅、黃、綠三色來標示每杯飲料的咖啡因含量，各顏色的意義如表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(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所示。我國建議每位成人一日的咖啡因攝取量不超過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300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毫克，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歐盟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則建議一日不超過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毫克。表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(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為某商店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式咖啡的容量及咖啡因含量標示，已知該店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式咖啡每毫升的咖啡因含量相同，判斷一位成人一日喝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杯該店中杯的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美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式咖啡，其咖啡因攝取量是否符合我國或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歐盟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的建議？</a:t>
            </a: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符合我國也符合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歐盟</a:t>
            </a:r>
            <a:r>
              <a:rPr lang="en-US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br>
              <a:rPr lang="en-US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(B)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不符合我國也不符合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歐盟</a:t>
            </a:r>
            <a:br>
              <a:rPr lang="en-US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(C)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符合我國，不符合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歐盟</a:t>
            </a:r>
            <a:br>
              <a:rPr lang="en-US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(D)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不符合我國，符合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歐盟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</a:t>
            </a: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112 </a:t>
            </a:r>
            <a:r>
              <a:rPr lang="zh-TW" altLang="en-US" dirty="0">
                <a:ea typeface="微軟正黑體" panose="020B0604030504040204" pitchFamily="34" charset="-12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11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aphicFrame>
        <p:nvGraphicFramePr>
          <p:cNvPr id="9" name="表格 9">
            <a:extLst>
              <a:ext uri="{FF2B5EF4-FFF2-40B4-BE49-F238E27FC236}">
                <a16:creationId xmlns:a16="http://schemas.microsoft.com/office/drawing/2014/main" id="{1C211EF8-4A31-1C0F-2A4C-41BE60955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686823"/>
              </p:ext>
            </p:extLst>
          </p:nvPr>
        </p:nvGraphicFramePr>
        <p:xfrm>
          <a:off x="4626001" y="2905870"/>
          <a:ext cx="4214426" cy="2003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213">
                  <a:extLst>
                    <a:ext uri="{9D8B030D-6E8A-4147-A177-3AD203B41FA5}">
                      <a16:colId xmlns:a16="http://schemas.microsoft.com/office/drawing/2014/main" val="3656494676"/>
                    </a:ext>
                  </a:extLst>
                </a:gridCol>
                <a:gridCol w="2107213">
                  <a:extLst>
                    <a:ext uri="{9D8B030D-6E8A-4147-A177-3AD203B41FA5}">
                      <a16:colId xmlns:a16="http://schemas.microsoft.com/office/drawing/2014/main" val="476587081"/>
                    </a:ext>
                  </a:extLst>
                </a:gridCol>
              </a:tblGrid>
              <a:tr h="454597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咖啡因含量標示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咖啡因含量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774083"/>
                  </a:ext>
                </a:extLst>
              </a:tr>
              <a:tr h="45459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紅色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超過</a:t>
                      </a:r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200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毫克</a:t>
                      </a:r>
                    </a:p>
                  </a:txBody>
                  <a:tcPr marL="144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419278"/>
                  </a:ext>
                </a:extLst>
              </a:tr>
              <a:tr h="45459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黃色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超過 </a:t>
                      </a:r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100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毫克，</a:t>
                      </a:r>
                      <a:b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</a:b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但不超過 </a:t>
                      </a:r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200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毫克 </a:t>
                      </a:r>
                    </a:p>
                  </a:txBody>
                  <a:tcPr marL="144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631585"/>
                  </a:ext>
                </a:extLst>
              </a:tr>
              <a:tr h="45459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綠色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不超過 </a:t>
                      </a:r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100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毫克</a:t>
                      </a:r>
                    </a:p>
                  </a:txBody>
                  <a:tcPr marL="144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054628"/>
                  </a:ext>
                </a:extLst>
              </a:tr>
            </a:tbl>
          </a:graphicData>
        </a:graphic>
      </p:graphicFrame>
      <p:graphicFrame>
        <p:nvGraphicFramePr>
          <p:cNvPr id="10" name="表格 10">
            <a:extLst>
              <a:ext uri="{FF2B5EF4-FFF2-40B4-BE49-F238E27FC236}">
                <a16:creationId xmlns:a16="http://schemas.microsoft.com/office/drawing/2014/main" id="{7CC91DC6-581D-60D7-BBB2-89F93A7DA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113813"/>
              </p:ext>
            </p:extLst>
          </p:nvPr>
        </p:nvGraphicFramePr>
        <p:xfrm>
          <a:off x="4626001" y="5320694"/>
          <a:ext cx="452387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525">
                  <a:extLst>
                    <a:ext uri="{9D8B030D-6E8A-4147-A177-3AD203B41FA5}">
                      <a16:colId xmlns:a16="http://schemas.microsoft.com/office/drawing/2014/main" val="520258908"/>
                    </a:ext>
                  </a:extLst>
                </a:gridCol>
                <a:gridCol w="1395663">
                  <a:extLst>
                    <a:ext uri="{9D8B030D-6E8A-4147-A177-3AD203B41FA5}">
                      <a16:colId xmlns:a16="http://schemas.microsoft.com/office/drawing/2014/main" val="524380289"/>
                    </a:ext>
                  </a:extLst>
                </a:gridCol>
                <a:gridCol w="2242686">
                  <a:extLst>
                    <a:ext uri="{9D8B030D-6E8A-4147-A177-3AD203B41FA5}">
                      <a16:colId xmlns:a16="http://schemas.microsoft.com/office/drawing/2014/main" val="15354509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容量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咖啡因含量標示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735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中杯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360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毫升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黃色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849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大杯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480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毫升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紅色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3856644"/>
                  </a:ext>
                </a:extLst>
              </a:tr>
            </a:tbl>
          </a:graphicData>
        </a:graphic>
      </p:graphicFrame>
      <p:sp>
        <p:nvSpPr>
          <p:cNvPr id="11" name="文字方塊 10">
            <a:extLst>
              <a:ext uri="{FF2B5EF4-FFF2-40B4-BE49-F238E27FC236}">
                <a16:creationId xmlns:a16="http://schemas.microsoft.com/office/drawing/2014/main" id="{BD1100C8-0914-8651-3A30-627A23BA8AC1}"/>
              </a:ext>
            </a:extLst>
          </p:cNvPr>
          <p:cNvSpPr txBox="1"/>
          <p:nvPr/>
        </p:nvSpPr>
        <p:spPr>
          <a:xfrm>
            <a:off x="8840427" y="4673819"/>
            <a:ext cx="11582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ea typeface="微軟正黑體" panose="020B0604030504040204" pitchFamily="34" charset="-120"/>
              </a:rPr>
              <a:t>表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一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5FE63D5-BD3B-B33B-D2FE-4DA588CBF60E}"/>
              </a:ext>
            </a:extLst>
          </p:cNvPr>
          <p:cNvSpPr txBox="1"/>
          <p:nvPr/>
        </p:nvSpPr>
        <p:spPr>
          <a:xfrm>
            <a:off x="9119369" y="6169312"/>
            <a:ext cx="11582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ea typeface="微軟正黑體" panose="020B0604030504040204" pitchFamily="34" charset="-120"/>
              </a:rPr>
              <a:t>表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二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CCE6242-04A5-1FE6-4EFE-FC85E1BA5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2389" y="5713214"/>
            <a:ext cx="716667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868B2CEC-F656-8BD5-8C08-9747918154AA}"/>
              </a:ext>
            </a:extLst>
          </p:cNvPr>
          <p:cNvSpPr txBox="1"/>
          <p:nvPr/>
        </p:nvSpPr>
        <p:spPr>
          <a:xfrm>
            <a:off x="11146522" y="547685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碳足跡標籤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57004"/>
            <a:ext cx="11809986" cy="603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碳足跡標籤是一種碳排放量的標示方式，讓大眾了解某一產品或服務所產生的碳排放量多寡，如圖所示。碳足跡標籤的數據標示有其規定，以「碳排放量大於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20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公克且</a:t>
            </a:r>
            <a:r>
              <a:rPr lang="zh-TW" altLang="zh-TW" sz="2000" u="dbl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不超過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公克」為例，此範圍內的碳足跡數據標示只有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20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22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24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、……、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38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公克等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11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個偶數；碳足跡數據標示決定於「碳排放量與這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11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個偶數之中的哪一個差距最小」，兩者對應標示的範例如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下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表所示。</a:t>
            </a: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請根據上述資訊，回答下列問題，並詳細解釋或完整寫出你的解題過程：</a:t>
            </a: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(1) 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若有一個產品的碳足跡數據標示為</a:t>
            </a:r>
            <a:r>
              <a:rPr lang="en-US" altLang="zh-TW" sz="2000" b="1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 38 </a:t>
            </a:r>
            <a:r>
              <a:rPr lang="zh-TW" altLang="zh-TW" sz="200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公克，則它</a:t>
            </a:r>
            <a:r>
              <a:rPr lang="zh-TW" altLang="zh-TW" sz="2000" spc="-40" dirty="0">
                <a:solidFill>
                  <a:srgbClr val="000000"/>
                </a:solidFill>
                <a:effectLst/>
                <a:ea typeface="微軟正黑體" panose="020B0604030504040204" pitchFamily="34" charset="-120"/>
              </a:rPr>
              <a:t>可能的碳排放量之最小值與最大值分別為多少公克？</a:t>
            </a:r>
            <a:endParaRPr lang="zh-TW" altLang="zh-TW" sz="2000" dirty="0">
              <a:solidFill>
                <a:srgbClr val="000000"/>
              </a:solidFill>
              <a:effectLst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(2)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承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(1)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，當此產品的碳排放量減少為原本的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90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%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時，請求出此產品碳足跡數據標示的所有可能情形。</a:t>
            </a:r>
            <a:br>
              <a:rPr lang="en-US" altLang="zh-TW" sz="1800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1800" dirty="0"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</a:rPr>
              <a:t>會考非選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1.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pic>
        <p:nvPicPr>
          <p:cNvPr id="2" name="圖片 1" descr="一張含有 文字, 字型, 圖形, 設計 的圖片&#10;&#10;自動產生的描述">
            <a:extLst>
              <a:ext uri="{FF2B5EF4-FFF2-40B4-BE49-F238E27FC236}">
                <a16:creationId xmlns:a16="http://schemas.microsoft.com/office/drawing/2014/main" id="{82B5412F-2395-4912-A5DC-A0FB01B452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8409" y="2361559"/>
            <a:ext cx="1536383" cy="186223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7580DB63-E501-F679-B489-45E2167ED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155221"/>
              </p:ext>
            </p:extLst>
          </p:nvPr>
        </p:nvGraphicFramePr>
        <p:xfrm>
          <a:off x="330467" y="2951764"/>
          <a:ext cx="4297206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416">
                  <a:extLst>
                    <a:ext uri="{9D8B030D-6E8A-4147-A177-3AD203B41FA5}">
                      <a16:colId xmlns:a16="http://schemas.microsoft.com/office/drawing/2014/main" val="1967618344"/>
                    </a:ext>
                  </a:extLst>
                </a:gridCol>
                <a:gridCol w="2654790">
                  <a:extLst>
                    <a:ext uri="{9D8B030D-6E8A-4147-A177-3AD203B41FA5}">
                      <a16:colId xmlns:a16="http://schemas.microsoft.com/office/drawing/2014/main" val="926548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碳排放量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碳足跡數據標示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00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20.2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86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20.8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961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21.0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公克或 </a:t>
                      </a:r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22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公克皆可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909124"/>
                  </a:ext>
                </a:extLst>
              </a:tr>
              <a:tr h="244518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23.1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24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4113143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1E9B58A6-9A4D-8C8D-148C-A07C7437B9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866" y="4796244"/>
            <a:ext cx="716667" cy="720000"/>
          </a:xfrm>
          <a:prstGeom prst="rect">
            <a:avLst/>
          </a:prstGeom>
        </p:spPr>
      </p:pic>
      <p:sp>
        <p:nvSpPr>
          <p:cNvPr id="5" name="文字方塊 3">
            <a:extLst>
              <a:ext uri="{FF2B5EF4-FFF2-40B4-BE49-F238E27FC236}">
                <a16:creationId xmlns:a16="http://schemas.microsoft.com/office/drawing/2014/main" id="{CFF5C193-0F33-3ED4-F160-AA122EC79504}"/>
              </a:ext>
            </a:extLst>
          </p:cNvPr>
          <p:cNvSpPr txBox="1"/>
          <p:nvPr/>
        </p:nvSpPr>
        <p:spPr>
          <a:xfrm>
            <a:off x="10926595" y="458171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20775</TotalTime>
  <Words>742</Words>
  <Application>Microsoft Office PowerPoint</Application>
  <PresentationFormat>寬螢幕</PresentationFormat>
  <Paragraphs>56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Calibri</vt:lpstr>
      <vt:lpstr>Calibri Light</vt:lpstr>
      <vt:lpstr>Times New Roman</vt:lpstr>
      <vt:lpstr>Office 佈景主題</vt:lpstr>
      <vt:lpstr>認識不等式</vt:lpstr>
      <vt:lpstr>商品促銷</vt:lpstr>
      <vt:lpstr>咖啡因攝取量</vt:lpstr>
      <vt:lpstr>碳足跡標籤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1078</cp:revision>
  <dcterms:created xsi:type="dcterms:W3CDTF">2015-07-26T15:18:38Z</dcterms:created>
  <dcterms:modified xsi:type="dcterms:W3CDTF">2023-09-14T07:44:13Z</dcterms:modified>
</cp:coreProperties>
</file>