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90" r:id="rId2"/>
    <p:sldId id="387" r:id="rId3"/>
    <p:sldId id="386" r:id="rId4"/>
    <p:sldId id="393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F94B99-0176-4F0B-A611-9CDBCF48EDBB}" v="56" dt="2023-08-22T07:54:31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100" autoAdjust="0"/>
  </p:normalViewPr>
  <p:slideViewPr>
    <p:cSldViewPr snapToGrid="0">
      <p:cViewPr varScale="1">
        <p:scale>
          <a:sx n="80" d="100"/>
          <a:sy n="80" d="100"/>
        </p:scale>
        <p:origin x="136" y="40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2416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6137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統計圖表、資料分析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0192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15140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平均身高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809986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 algn="just">
              <a:lnSpc>
                <a:spcPct val="150000"/>
              </a:lnSpc>
              <a:tabLst>
                <a:tab pos="542290" algn="r"/>
              </a:tabLst>
            </a:pP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某高中的籃球隊成員中，一、二年級的成員共有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 8 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人，三年級的成員有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3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人。</a:t>
            </a:r>
            <a:endParaRPr lang="en-US" altLang="zh-TW" sz="2000" dirty="0">
              <a:solidFill>
                <a:srgbClr val="000000"/>
              </a:solidFill>
              <a:ea typeface="微軟正黑體" panose="020B0604030504040204" pitchFamily="34" charset="-120"/>
            </a:endParaRPr>
          </a:p>
          <a:p>
            <a:pPr marL="228600" indent="-218440" algn="just">
              <a:lnSpc>
                <a:spcPct val="150000"/>
              </a:lnSpc>
              <a:tabLst>
                <a:tab pos="542290" algn="r"/>
              </a:tabLst>
            </a:pP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一、二年級的成員身高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 (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單位：公分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) 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如下：</a:t>
            </a:r>
          </a:p>
          <a:p>
            <a:pPr marL="228600" indent="-218440" algn="just"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172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172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174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174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176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176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178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178</a:t>
            </a:r>
            <a:endParaRPr lang="zh-TW" altLang="zh-TW" sz="2000" b="1" dirty="0">
              <a:solidFill>
                <a:srgbClr val="000000"/>
              </a:solidFill>
              <a:effectLst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若隊中所有成員的平均身高為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178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公分，則隊中三年級成員的平均身高為幾公分？</a:t>
            </a:r>
            <a:br>
              <a:rPr lang="en-US" altLang="zh-TW" sz="18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(A) 178   (B) 181   (C) 183   (D) 186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106 </a:t>
            </a:r>
            <a:r>
              <a:rPr lang="zh-TW" altLang="en-US" dirty="0">
                <a:ea typeface="微軟正黑體" panose="020B0604030504040204" pitchFamily="34" charset="-120"/>
              </a:rPr>
              <a:t>會考</a:t>
            </a:r>
            <a:r>
              <a:rPr lang="en-US" altLang="zh-TW" dirty="0"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</a:rPr>
              <a:t>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9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89C8AF9F-0B58-DD6F-FB5C-42B7BE73955B}"/>
              </a:ext>
            </a:extLst>
          </p:cNvPr>
          <p:cNvGrpSpPr/>
          <p:nvPr/>
        </p:nvGrpSpPr>
        <p:grpSpPr>
          <a:xfrm>
            <a:off x="218184" y="4578367"/>
            <a:ext cx="11973816" cy="2203567"/>
            <a:chOff x="237249" y="5784479"/>
            <a:chExt cx="11973816" cy="2203567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A7B11E46-14D2-3034-B912-07129D071934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17532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B0096290-3663-9075-B956-0AE9868927D8}"/>
                </a:ext>
              </a:extLst>
            </p:cNvPr>
            <p:cNvSpPr txBox="1"/>
            <p:nvPr/>
          </p:nvSpPr>
          <p:spPr>
            <a:xfrm>
              <a:off x="662920" y="578447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8AA9346C-DDDA-D585-DDA6-CC633F82C8F8}"/>
                </a:ext>
              </a:extLst>
            </p:cNvPr>
            <p:cNvSpPr/>
            <p:nvPr/>
          </p:nvSpPr>
          <p:spPr>
            <a:xfrm>
              <a:off x="350787" y="582177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C024CE42-29AF-B0B6-3A7E-03EEA4B47A69}"/>
                </a:ext>
              </a:extLst>
            </p:cNvPr>
            <p:cNvSpPr txBox="1"/>
            <p:nvPr/>
          </p:nvSpPr>
          <p:spPr>
            <a:xfrm>
              <a:off x="237249" y="6262702"/>
              <a:ext cx="11362871" cy="1725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18440" algn="just">
                <a:lnSpc>
                  <a:spcPct val="120000"/>
                </a:lnSpc>
                <a:tabLst>
                  <a:tab pos="542290" algn="r"/>
                </a:tabLst>
              </a:pP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某高中的籃球隊成員中，一、二年級的成員共有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8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人，三年級的成員有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4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人。</a:t>
              </a:r>
              <a:endParaRPr lang="en-US" altLang="zh-TW" dirty="0">
                <a:solidFill>
                  <a:srgbClr val="000000"/>
                </a:solidFill>
                <a:ea typeface="微軟正黑體" panose="020B0604030504040204" pitchFamily="34" charset="-120"/>
              </a:endParaRPr>
            </a:p>
            <a:p>
              <a:pPr marL="228600" indent="-218440" algn="just">
                <a:lnSpc>
                  <a:spcPct val="120000"/>
                </a:lnSpc>
                <a:tabLst>
                  <a:tab pos="542290" algn="r"/>
                </a:tabLst>
              </a:pP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一、二年級的成員身高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(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單位：公分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)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如下：</a:t>
              </a:r>
            </a:p>
            <a:p>
              <a:pPr marL="228600" indent="-218440" algn="just">
                <a:lnSpc>
                  <a:spcPct val="120000"/>
                </a:lnSpc>
                <a:tabLst>
                  <a:tab pos="542290" algn="r"/>
                </a:tabLst>
              </a:pP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172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172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174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174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176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176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178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178</a:t>
              </a:r>
              <a:endParaRPr lang="zh-TW" altLang="zh-TW" sz="18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若隊中所有成員的平均身高為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178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公分，則隊中三年級成員的平均身高為幾公分？</a:t>
              </a:r>
              <a:endParaRPr lang="en-US" altLang="zh-TW" sz="18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ffectLst/>
                  <a:latin typeface="Times New Roman" panose="02020603050405020304" pitchFamily="18" charset="0"/>
                  <a:ea typeface="微軟正黑體" panose="020B0604030504040204" pitchFamily="34" charset="-120"/>
                </a:rPr>
                <a:t>(A) 178   (B) 180   (C) 182   (D) 184</a:t>
              </a:r>
              <a:endParaRPr lang="en-US" altLang="zh-TW" sz="1600" b="1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E1DEF969-CD1F-71E8-E876-61349B137731}"/>
                </a:ext>
              </a:extLst>
            </p:cNvPr>
            <p:cNvSpPr txBox="1"/>
            <p:nvPr/>
          </p:nvSpPr>
          <p:spPr>
            <a:xfrm>
              <a:off x="9909003" y="7614327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4F7BE464-72DD-555F-7808-C3F4CF0BF2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8036" y="4223510"/>
            <a:ext cx="720000" cy="709714"/>
          </a:xfrm>
          <a:prstGeom prst="rect">
            <a:avLst/>
          </a:prstGeom>
        </p:spPr>
      </p:pic>
      <p:sp>
        <p:nvSpPr>
          <p:cNvPr id="8" name="文字方塊 3">
            <a:extLst>
              <a:ext uri="{FF2B5EF4-FFF2-40B4-BE49-F238E27FC236}">
                <a16:creationId xmlns:a16="http://schemas.microsoft.com/office/drawing/2014/main" id="{F028D900-DEA5-0766-5149-A145436E5969}"/>
              </a:ext>
            </a:extLst>
          </p:cNvPr>
          <p:cNvSpPr txBox="1"/>
          <p:nvPr/>
        </p:nvSpPr>
        <p:spPr>
          <a:xfrm>
            <a:off x="10713676" y="402402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中位數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902558"/>
            <a:ext cx="11643348" cy="1837491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有甲、乙兩個箱子，其中甲箱內有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98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顆球，分別標記號碼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1 ~ 98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，且號碼為不重複的號碼，乙箱內沒有。已知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小育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從甲箱內拿出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49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顆球放入乙箱後，乙箱內球的號碼的中位數為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40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。若此時甲箱內有</a:t>
            </a:r>
            <a:r>
              <a:rPr lang="zh-TW" altLang="en-US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a</a:t>
            </a:r>
            <a:r>
              <a:rPr lang="zh-TW" altLang="en-US" sz="2000" b="1" i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顆球的號碼小於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40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，有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b</a:t>
            </a:r>
            <a:r>
              <a:rPr lang="zh-TW" altLang="en-US" sz="2000" b="1" i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顆球的號碼大於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40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，則關於</a:t>
            </a:r>
            <a:r>
              <a:rPr lang="zh-TW" altLang="en-US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a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b</a:t>
            </a:r>
            <a:r>
              <a:rPr lang="zh-TW" altLang="en-US" sz="2000" b="1" i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之值，下列何者正確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(A)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= 16    (B)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= 24    (C)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b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= 24    (D)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 = 34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【103 </a:t>
            </a:r>
            <a:r>
              <a:rPr lang="zh-TW" altLang="en-US" dirty="0">
                <a:ea typeface="微軟正黑體" panose="020B0604030504040204" pitchFamily="34" charset="-120"/>
              </a:rPr>
              <a:t>會考 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25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18184" y="4921267"/>
            <a:ext cx="11973816" cy="1870912"/>
            <a:chOff x="237249" y="5784479"/>
            <a:chExt cx="11973816" cy="1870912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17532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78447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82177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6262702"/>
              <a:ext cx="11362871" cy="13926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200"/>
                </a:spcBef>
              </a:pP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有一個包含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100 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顆彩色球的袋子，這些球分別標有號碼</a:t>
              </a:r>
              <a:r>
                <a:rPr lang="en-US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1</a:t>
              </a:r>
              <a:r>
                <a:rPr lang="en-US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到</a:t>
              </a:r>
              <a:r>
                <a:rPr lang="en-US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100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，並且號碼不重複。</a:t>
              </a:r>
              <a:r>
                <a:rPr lang="zh-TW" altLang="zh-TW" sz="1800" u="sng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小王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從袋子中拿出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25 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顆球放入另一個袋子，然後計算第一個袋子中球號碼的中位數。結果顯示中位數為</a:t>
              </a:r>
              <a:r>
                <a:rPr lang="en-US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55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。如果此時第一個袋子中有</a:t>
              </a:r>
              <a:r>
                <a:rPr lang="en-US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a</a:t>
              </a:r>
              <a:r>
                <a:rPr lang="en-US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顆球的號碼小於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55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，而第二個袋子中有</a:t>
              </a:r>
              <a:r>
                <a:rPr lang="en-US" altLang="zh-TW" sz="1800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sz="1800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顆球的號碼大於</a:t>
              </a:r>
              <a:r>
                <a:rPr lang="en-US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55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，則關於</a:t>
              </a:r>
              <a:r>
                <a:rPr lang="en-US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a 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和</a:t>
              </a:r>
              <a:r>
                <a:rPr lang="en-US" altLang="zh-TW" sz="1800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sz="1800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之值，下列何者正確？</a:t>
              </a:r>
              <a:br>
                <a:rPr lang="en-US" altLang="zh-TW" sz="1800" dirty="0">
                  <a:effectLst/>
                  <a:ea typeface="微軟正黑體" panose="020B0604030504040204" pitchFamily="34" charset="-120"/>
                </a:rPr>
              </a:b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(A)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a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= 25,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b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= 0   (B)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a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= 24,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= 1   (C)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a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= 26,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= 0   (D)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a 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= 23, </a:t>
              </a:r>
              <a:r>
                <a:rPr lang="en-US" altLang="zh-TW" sz="1800" b="1" i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= 2</a:t>
              </a:r>
              <a:endParaRPr lang="en-US" altLang="zh-TW" sz="1600" b="1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909003" y="7214277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4014DE8D-194F-24F0-697D-23EC6E197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6238" y="4515023"/>
            <a:ext cx="720000" cy="709714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52604361-A101-83A9-A636-EC7E65D34380}"/>
              </a:ext>
            </a:extLst>
          </p:cNvPr>
          <p:cNvSpPr txBox="1"/>
          <p:nvPr/>
        </p:nvSpPr>
        <p:spPr>
          <a:xfrm>
            <a:off x="10691878" y="4315534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圖表缺漏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719815" cy="1837491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三年甲班男生有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19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人，女生有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人，附表為該班學生排球課連續托球數的統計表，其中部分汙損無法辨識。已知男生連續托球數的中位數為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38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，女生連續托球數的中位數為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36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，連續托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39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球的男生有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人，連續托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35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球的女生有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人，求滿足上述情況的數對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,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共有多少組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(A) 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    (B) 2    (C) </a:t>
            </a:r>
            <a:r>
              <a:rPr lang="en-US" altLang="zh-TW" sz="2000" b="1" dirty="0">
                <a:ea typeface="微軟正黑體" panose="020B0604030504040204" pitchFamily="34" charset="-120"/>
              </a:rPr>
              <a:t>3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    (D) 4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【111 </a:t>
            </a:r>
            <a:r>
              <a:rPr lang="zh-TW" altLang="en-US" dirty="0">
                <a:ea typeface="微軟正黑體" panose="020B0604030504040204" pitchFamily="34" charset="-12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14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18184" y="5229487"/>
            <a:ext cx="11914251" cy="1546164"/>
            <a:chOff x="237249" y="5784479"/>
            <a:chExt cx="11914251" cy="1546164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17532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78447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82177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6262702"/>
              <a:ext cx="11362871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200"/>
                </a:spcBef>
              </a:pP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遊客在博物館中參觀，他們年齡的次數分配表如附表，</a:t>
              </a:r>
              <a:br>
                <a:rPr lang="en-US" altLang="zh-TW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</a:b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已知這群遊客年齡的中位數是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33</a:t>
              </a:r>
              <a:r>
                <a:rPr lang="en-US" altLang="zh-TW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歲，則 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a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– 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b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= ?</a:t>
              </a: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(A) 7   (B) 9   (C) 11   (D) 13</a:t>
              </a:r>
              <a:endParaRPr lang="en-US" altLang="zh-TW" sz="1600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49438" y="6992099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aphicFrame>
        <p:nvGraphicFramePr>
          <p:cNvPr id="3" name="表格 3">
            <a:extLst>
              <a:ext uri="{FF2B5EF4-FFF2-40B4-BE49-F238E27FC236}">
                <a16:creationId xmlns:a16="http://schemas.microsoft.com/office/drawing/2014/main" id="{493B4EBC-974A-72B5-984A-78C914841F6E}"/>
              </a:ext>
            </a:extLst>
          </p:cNvPr>
          <p:cNvGraphicFramePr>
            <a:graphicFrameLocks noGrp="1"/>
          </p:cNvGraphicFramePr>
          <p:nvPr/>
        </p:nvGraphicFramePr>
        <p:xfrm>
          <a:off x="312671" y="2903715"/>
          <a:ext cx="574030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86">
                  <a:extLst>
                    <a:ext uri="{9D8B030D-6E8A-4147-A177-3AD203B41FA5}">
                      <a16:colId xmlns:a16="http://schemas.microsoft.com/office/drawing/2014/main" val="485634042"/>
                    </a:ext>
                  </a:extLst>
                </a:gridCol>
                <a:gridCol w="650712">
                  <a:extLst>
                    <a:ext uri="{9D8B030D-6E8A-4147-A177-3AD203B41FA5}">
                      <a16:colId xmlns:a16="http://schemas.microsoft.com/office/drawing/2014/main" val="3773856325"/>
                    </a:ext>
                  </a:extLst>
                </a:gridCol>
                <a:gridCol w="651933">
                  <a:extLst>
                    <a:ext uri="{9D8B030D-6E8A-4147-A177-3AD203B41FA5}">
                      <a16:colId xmlns:a16="http://schemas.microsoft.com/office/drawing/2014/main" val="2697490669"/>
                    </a:ext>
                  </a:extLst>
                </a:gridCol>
                <a:gridCol w="656167">
                  <a:extLst>
                    <a:ext uri="{9D8B030D-6E8A-4147-A177-3AD203B41FA5}">
                      <a16:colId xmlns:a16="http://schemas.microsoft.com/office/drawing/2014/main" val="38121632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3281011673"/>
                    </a:ext>
                  </a:extLst>
                </a:gridCol>
                <a:gridCol w="651933">
                  <a:extLst>
                    <a:ext uri="{9D8B030D-6E8A-4147-A177-3AD203B41FA5}">
                      <a16:colId xmlns:a16="http://schemas.microsoft.com/office/drawing/2014/main" val="2926940024"/>
                    </a:ext>
                  </a:extLst>
                </a:gridCol>
                <a:gridCol w="657975">
                  <a:extLst>
                    <a:ext uri="{9D8B030D-6E8A-4147-A177-3AD203B41FA5}">
                      <a16:colId xmlns:a16="http://schemas.microsoft.com/office/drawing/2014/main" val="16707047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連續托球數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球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35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36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37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38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39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合計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55659"/>
                  </a:ext>
                </a:extLst>
              </a:tr>
              <a:tr h="335579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男生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a</a:t>
                      </a:r>
                      <a:endParaRPr lang="zh-TW" altLang="en-US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19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2162408"/>
                  </a:ext>
                </a:extLst>
              </a:tr>
              <a:tr h="335579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女生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b</a:t>
                      </a:r>
                      <a:endParaRPr lang="zh-TW" altLang="en-US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11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085551"/>
                  </a:ext>
                </a:extLst>
              </a:tr>
              <a:tr h="335579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合計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5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624371"/>
                  </a:ext>
                </a:extLst>
              </a:tr>
            </a:tbl>
          </a:graphicData>
        </a:graphic>
      </p:graphicFrame>
      <p:sp>
        <p:nvSpPr>
          <p:cNvPr id="5" name="爆炸: 十四角 4">
            <a:extLst>
              <a:ext uri="{FF2B5EF4-FFF2-40B4-BE49-F238E27FC236}">
                <a16:creationId xmlns:a16="http://schemas.microsoft.com/office/drawing/2014/main" id="{63695190-0B3B-3F56-5E19-5809F2FF6003}"/>
              </a:ext>
            </a:extLst>
          </p:cNvPr>
          <p:cNvSpPr/>
          <p:nvPr/>
        </p:nvSpPr>
        <p:spPr>
          <a:xfrm>
            <a:off x="2311607" y="3323675"/>
            <a:ext cx="329839" cy="256854"/>
          </a:xfrm>
          <a:prstGeom prst="irregularSeal2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爆炸: 十四角 5">
            <a:extLst>
              <a:ext uri="{FF2B5EF4-FFF2-40B4-BE49-F238E27FC236}">
                <a16:creationId xmlns:a16="http://schemas.microsoft.com/office/drawing/2014/main" id="{EF1F179F-6322-337B-9480-02751AA566EC}"/>
              </a:ext>
            </a:extLst>
          </p:cNvPr>
          <p:cNvSpPr/>
          <p:nvPr/>
        </p:nvSpPr>
        <p:spPr>
          <a:xfrm rot="548278">
            <a:off x="3583890" y="3334988"/>
            <a:ext cx="329839" cy="256854"/>
          </a:xfrm>
          <a:prstGeom prst="irregularSeal2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爆炸: 十四角 6">
            <a:extLst>
              <a:ext uri="{FF2B5EF4-FFF2-40B4-BE49-F238E27FC236}">
                <a16:creationId xmlns:a16="http://schemas.microsoft.com/office/drawing/2014/main" id="{331CAA9A-D7B0-873D-477A-122C5C87ADE7}"/>
              </a:ext>
            </a:extLst>
          </p:cNvPr>
          <p:cNvSpPr/>
          <p:nvPr/>
        </p:nvSpPr>
        <p:spPr>
          <a:xfrm rot="1872762">
            <a:off x="3613988" y="3716000"/>
            <a:ext cx="329839" cy="256854"/>
          </a:xfrm>
          <a:prstGeom prst="irregularSeal2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爆炸: 十四角 7">
            <a:extLst>
              <a:ext uri="{FF2B5EF4-FFF2-40B4-BE49-F238E27FC236}">
                <a16:creationId xmlns:a16="http://schemas.microsoft.com/office/drawing/2014/main" id="{F990D7DE-D3EF-64B6-7F68-716E71F277BE}"/>
              </a:ext>
            </a:extLst>
          </p:cNvPr>
          <p:cNvSpPr/>
          <p:nvPr/>
        </p:nvSpPr>
        <p:spPr>
          <a:xfrm rot="548278">
            <a:off x="4923772" y="3715999"/>
            <a:ext cx="329839" cy="256854"/>
          </a:xfrm>
          <a:prstGeom prst="irregularSeal2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9" name="表格 9">
            <a:extLst>
              <a:ext uri="{FF2B5EF4-FFF2-40B4-BE49-F238E27FC236}">
                <a16:creationId xmlns:a16="http://schemas.microsoft.com/office/drawing/2014/main" id="{0A7F3B89-216E-8D42-4F0E-4B90A99D46D5}"/>
              </a:ext>
            </a:extLst>
          </p:cNvPr>
          <p:cNvGraphicFramePr>
            <a:graphicFrameLocks noGrp="1"/>
          </p:cNvGraphicFramePr>
          <p:nvPr/>
        </p:nvGraphicFramePr>
        <p:xfrm>
          <a:off x="5946863" y="5825811"/>
          <a:ext cx="473724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964">
                  <a:extLst>
                    <a:ext uri="{9D8B030D-6E8A-4147-A177-3AD203B41FA5}">
                      <a16:colId xmlns:a16="http://schemas.microsoft.com/office/drawing/2014/main" val="658645327"/>
                    </a:ext>
                  </a:extLst>
                </a:gridCol>
                <a:gridCol w="610799">
                  <a:extLst>
                    <a:ext uri="{9D8B030D-6E8A-4147-A177-3AD203B41FA5}">
                      <a16:colId xmlns:a16="http://schemas.microsoft.com/office/drawing/2014/main" val="1683440542"/>
                    </a:ext>
                  </a:extLst>
                </a:gridCol>
                <a:gridCol w="614680">
                  <a:extLst>
                    <a:ext uri="{9D8B030D-6E8A-4147-A177-3AD203B41FA5}">
                      <a16:colId xmlns:a16="http://schemas.microsoft.com/office/drawing/2014/main" val="29489092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92125968"/>
                    </a:ext>
                  </a:extLst>
                </a:gridCol>
                <a:gridCol w="619760">
                  <a:extLst>
                    <a:ext uri="{9D8B030D-6E8A-4147-A177-3AD203B41FA5}">
                      <a16:colId xmlns:a16="http://schemas.microsoft.com/office/drawing/2014/main" val="3718209803"/>
                    </a:ext>
                  </a:extLst>
                </a:gridCol>
                <a:gridCol w="614680">
                  <a:extLst>
                    <a:ext uri="{9D8B030D-6E8A-4147-A177-3AD203B41FA5}">
                      <a16:colId xmlns:a16="http://schemas.microsoft.com/office/drawing/2014/main" val="1332061538"/>
                    </a:ext>
                  </a:extLst>
                </a:gridCol>
                <a:gridCol w="604520">
                  <a:extLst>
                    <a:ext uri="{9D8B030D-6E8A-4147-A177-3AD203B41FA5}">
                      <a16:colId xmlns:a16="http://schemas.microsoft.com/office/drawing/2014/main" val="10786887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年齡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歲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sz="160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12</a:t>
                      </a:r>
                      <a:endParaRPr lang="zh-TW" altLang="en-US" sz="160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33</a:t>
                      </a:r>
                      <a:endParaRPr lang="zh-TW" altLang="en-US" sz="160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34</a:t>
                      </a:r>
                      <a:endParaRPr lang="zh-TW" altLang="en-US" sz="160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60</a:t>
                      </a:r>
                      <a:endParaRPr lang="zh-TW" altLang="en-US" sz="160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65</a:t>
                      </a:r>
                      <a:endParaRPr lang="zh-TW" altLang="en-US" sz="160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7418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次數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13</a:t>
                      </a:r>
                      <a:endParaRPr lang="zh-TW" altLang="en-US" sz="16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a</a:t>
                      </a:r>
                      <a:endParaRPr lang="zh-TW" altLang="en-US" sz="1600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6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b</a:t>
                      </a:r>
                      <a:endParaRPr lang="zh-TW" altLang="en-US" sz="1600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11</a:t>
                      </a:r>
                      <a:endParaRPr lang="zh-TW" altLang="en-US" sz="16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11</a:t>
                      </a:r>
                      <a:endParaRPr lang="zh-TW" altLang="en-US" sz="16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288111"/>
                  </a:ext>
                </a:extLst>
              </a:tr>
            </a:tbl>
          </a:graphicData>
        </a:graphic>
      </p:graphicFrame>
      <p:pic>
        <p:nvPicPr>
          <p:cNvPr id="10" name="圖片 9">
            <a:extLst>
              <a:ext uri="{FF2B5EF4-FFF2-40B4-BE49-F238E27FC236}">
                <a16:creationId xmlns:a16="http://schemas.microsoft.com/office/drawing/2014/main" id="{4B579111-B64D-915A-0A99-32EF29AA62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3959" y="4844722"/>
            <a:ext cx="720000" cy="709714"/>
          </a:xfrm>
          <a:prstGeom prst="rect">
            <a:avLst/>
          </a:prstGeom>
        </p:spPr>
      </p:pic>
      <p:sp>
        <p:nvSpPr>
          <p:cNvPr id="11" name="文字方塊 3">
            <a:extLst>
              <a:ext uri="{FF2B5EF4-FFF2-40B4-BE49-F238E27FC236}">
                <a16:creationId xmlns:a16="http://schemas.microsoft.com/office/drawing/2014/main" id="{50061543-0A5D-FF52-82FB-D4776B6FE843}"/>
              </a:ext>
            </a:extLst>
          </p:cNvPr>
          <p:cNvSpPr txBox="1"/>
          <p:nvPr/>
        </p:nvSpPr>
        <p:spPr>
          <a:xfrm>
            <a:off x="10769599" y="4645233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92519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21228</TotalTime>
  <Words>733</Words>
  <Application>Microsoft Office PowerPoint</Application>
  <PresentationFormat>寬螢幕</PresentationFormat>
  <Paragraphs>72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Office 佈景主題</vt:lpstr>
      <vt:lpstr>統計圖表、資料分析</vt:lpstr>
      <vt:lpstr>平均身高</vt:lpstr>
      <vt:lpstr>中位數</vt:lpstr>
      <vt:lpstr>圖表缺漏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1107</cp:revision>
  <dcterms:created xsi:type="dcterms:W3CDTF">2015-07-26T15:18:38Z</dcterms:created>
  <dcterms:modified xsi:type="dcterms:W3CDTF">2023-10-06T00:22:25Z</dcterms:modified>
</cp:coreProperties>
</file>