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98" r:id="rId2"/>
    <p:sldId id="396" r:id="rId3"/>
    <p:sldId id="400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CC"/>
    <a:srgbClr val="FFCCFF"/>
    <a:srgbClr val="FF6000"/>
    <a:srgbClr val="3399FF"/>
    <a:srgbClr val="F5F5F5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96" autoAdjust="0"/>
  </p:normalViewPr>
  <p:slideViewPr>
    <p:cSldViewPr snapToGrid="0">
      <p:cViewPr varScale="1">
        <p:scale>
          <a:sx n="75" d="100"/>
          <a:sy n="75" d="100"/>
        </p:scale>
        <p:origin x="284" y="56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D9C6F88-C2EB-4F21-AD2B-13FBDB6CA1EB}"/>
    <pc:docChg chg="undo custSel modSld">
      <pc:chgData name="代數白痴 顧" userId="316db6a4f7ef8138" providerId="LiveId" clId="{3D9C6F88-C2EB-4F21-AD2B-13FBDB6CA1EB}" dt="2023-10-02T15:20:20.899" v="1004" actId="20577"/>
      <pc:docMkLst>
        <pc:docMk/>
      </pc:docMkLst>
      <pc:sldChg chg="modNotesTx">
        <pc:chgData name="代數白痴 顧" userId="316db6a4f7ef8138" providerId="LiveId" clId="{3D9C6F88-C2EB-4F21-AD2B-13FBDB6CA1EB}" dt="2023-10-02T15:20:20.899" v="1004" actId="20577"/>
        <pc:sldMkLst>
          <pc:docMk/>
          <pc:sldMk cId="754667137" sldId="38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251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如圖，</a:t>
            </a:r>
            <a:r>
              <a:rPr lang="en-US" altLang="zh-TW" baseline="0" dirty="0"/>
              <a:t>ABCDEF</a:t>
            </a:r>
            <a:r>
              <a:rPr lang="zh-TW" altLang="en-US" baseline="0" dirty="0"/>
              <a:t> 為正六邊形，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試證明三角形 </a:t>
            </a:r>
            <a:r>
              <a:rPr lang="en-US" altLang="zh-TW" baseline="0" dirty="0"/>
              <a:t>ACF</a:t>
            </a:r>
            <a:r>
              <a:rPr lang="zh-TW" altLang="en-US" baseline="0" dirty="0"/>
              <a:t> 就是這個黃色的三角形，是 </a:t>
            </a:r>
            <a:r>
              <a:rPr lang="en-US" altLang="zh-TW" baseline="0" dirty="0"/>
              <a:t>30 – 60 – 90 </a:t>
            </a:r>
            <a:r>
              <a:rPr lang="zh-TW" altLang="en-US" baseline="0" dirty="0"/>
              <a:t>度的特殊角直角三角形。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從圖形上可以看出這個角應該是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度，先來算看看，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我們知道正六邊形一個內角是 </a:t>
            </a:r>
            <a:r>
              <a:rPr lang="en-US" altLang="zh-TW" baseline="0" dirty="0"/>
              <a:t>120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同學如果沒有記這個度數，可以用內角和公式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算看看。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只要能知道旁邊這個小角是幾度，就能算出角 </a:t>
            </a:r>
            <a:r>
              <a:rPr lang="en-US" altLang="zh-TW" baseline="0" dirty="0"/>
              <a:t>FAC</a:t>
            </a:r>
            <a:r>
              <a:rPr lang="zh-TW" altLang="en-US" baseline="0" dirty="0"/>
              <a:t> 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因為正六邊形邊長相等，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可以看到這個白色三角形是頂角 </a:t>
            </a:r>
            <a:r>
              <a:rPr lang="en-US" altLang="zh-TW" baseline="0" dirty="0"/>
              <a:t>120 </a:t>
            </a:r>
            <a:r>
              <a:rPr lang="zh-TW" altLang="en-US" baseline="0" dirty="0"/>
              <a:t>度的等腰三角形，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底角很容易算出 </a:t>
            </a:r>
            <a:r>
              <a:rPr lang="en-US" altLang="zh-TW" baseline="0" dirty="0"/>
              <a:t>(180 – 120 )/2 = 30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則角 </a:t>
            </a:r>
            <a:r>
              <a:rPr lang="en-US" altLang="zh-TW" baseline="0" dirty="0"/>
              <a:t>FAC</a:t>
            </a:r>
            <a:r>
              <a:rPr lang="zh-TW" altLang="en-US" baseline="0" dirty="0"/>
              <a:t> 就等於 </a:t>
            </a:r>
            <a:r>
              <a:rPr lang="en-US" altLang="zh-TW" baseline="0" dirty="0"/>
              <a:t>120 – 30 = 90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接著來算這個角，整個大角是 </a:t>
            </a:r>
            <a:r>
              <a:rPr lang="en-US" altLang="zh-TW" baseline="0" dirty="0"/>
              <a:t>120 </a:t>
            </a:r>
            <a:r>
              <a:rPr lang="zh-TW" altLang="en-US" baseline="0" dirty="0"/>
              <a:t>度，很直觀的這應該是一半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為什麼一定是呢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只要能說明這兩個角相等就可以，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看到要證明角相等，老師會想到三角形全等，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也就是來看看 三角形 </a:t>
            </a:r>
            <a:r>
              <a:rPr lang="en-US" altLang="zh-TW" baseline="0" dirty="0"/>
              <a:t>FAC</a:t>
            </a:r>
            <a:r>
              <a:rPr lang="zh-TW" altLang="en-US" baseline="0" dirty="0"/>
              <a:t> 和 三角形 </a:t>
            </a:r>
            <a:r>
              <a:rPr lang="en-US" altLang="zh-TW" baseline="0" dirty="0"/>
              <a:t>FEC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有沒有全等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這兩個三角形中，</a:t>
            </a:r>
            <a:r>
              <a:rPr lang="en-US" altLang="zh-TW" baseline="0" dirty="0"/>
              <a:t>CF</a:t>
            </a:r>
            <a:r>
              <a:rPr lang="zh-TW" altLang="en-US" baseline="0" dirty="0"/>
              <a:t> 是公用邊，</a:t>
            </a:r>
            <a:r>
              <a:rPr lang="en-US" altLang="zh-TW" baseline="0" dirty="0"/>
              <a:t>AF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FE</a:t>
            </a:r>
            <a:r>
              <a:rPr lang="zh-TW" altLang="en-US" baseline="0" dirty="0"/>
              <a:t> 等長，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而且這個角 </a:t>
            </a:r>
            <a:r>
              <a:rPr lang="en-US" altLang="zh-TW" baseline="0" dirty="0"/>
              <a:t>FEC</a:t>
            </a:r>
            <a:r>
              <a:rPr lang="zh-TW" altLang="en-US" baseline="0" dirty="0"/>
              <a:t> 也是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度，理由跟剛剛這個角是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度一樣，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所以這兩個三角形 </a:t>
            </a:r>
            <a:r>
              <a:rPr lang="en-US" altLang="zh-TW" baseline="0" dirty="0"/>
              <a:t>RHS(</a:t>
            </a:r>
            <a:r>
              <a:rPr lang="zh-TW" altLang="en-US" baseline="0" dirty="0"/>
              <a:t>寫在圖形中</a:t>
            </a:r>
            <a:r>
              <a:rPr lang="en-US" altLang="zh-TW" baseline="0" dirty="0"/>
              <a:t>)</a:t>
            </a:r>
            <a:r>
              <a:rPr lang="zh-TW" altLang="en-US" baseline="0" dirty="0"/>
              <a:t> 全等，那麼這兩個角就會相等，也就是 角 </a:t>
            </a:r>
            <a:r>
              <a:rPr lang="en-US" altLang="zh-TW" baseline="0" dirty="0"/>
              <a:t>AFC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120 </a:t>
            </a:r>
            <a:r>
              <a:rPr lang="zh-TW" altLang="en-US" baseline="0" dirty="0"/>
              <a:t>度的一半 </a:t>
            </a:r>
            <a:r>
              <a:rPr lang="en-US" altLang="zh-TW" baseline="0" dirty="0"/>
              <a:t>= 60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再由內角和就知道這邊是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度，所以它的確是一個特殊角的直角三角形。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在剛剛的證明中，利用了正六邊形的一個內角 </a:t>
            </a:r>
            <a:r>
              <a:rPr lang="en-US" altLang="zh-TW" baseline="0" dirty="0"/>
              <a:t>120 </a:t>
            </a:r>
            <a:r>
              <a:rPr lang="zh-TW" altLang="en-US" baseline="0" dirty="0"/>
              <a:t>度 和 這個等腰三角形底角 可算出這個角 </a:t>
            </a:r>
            <a:r>
              <a:rPr lang="en-US" altLang="zh-TW" baseline="0" dirty="0"/>
              <a:t>FAC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接著觀察這兩個角剛好是 </a:t>
            </a:r>
            <a:r>
              <a:rPr lang="en-US" altLang="zh-TW" baseline="0" dirty="0"/>
              <a:t>120 </a:t>
            </a:r>
            <a:r>
              <a:rPr lang="zh-TW" altLang="en-US" baseline="0" dirty="0"/>
              <a:t>度的一半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所以利用證明這兩個三角形全等，就能知道這兩個角一樣大。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同學可以記起來正六邊形中，這裡有兩個全等的 </a:t>
            </a:r>
            <a:r>
              <a:rPr lang="en-US" altLang="zh-TW" baseline="0" dirty="0"/>
              <a:t>30 – 60 – 90 </a:t>
            </a:r>
            <a:r>
              <a:rPr lang="zh-TW" altLang="en-US" baseline="0" dirty="0"/>
              <a:t>度特殊角直角三角形，在解題時直接使用很容易快速的找到解法。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1677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如圖，正六邊形 </a:t>
            </a:r>
            <a:r>
              <a:rPr lang="en-US" altLang="zh-TW" baseline="0" dirty="0"/>
              <a:t>ABCDEF</a:t>
            </a:r>
            <a:r>
              <a:rPr lang="zh-TW" altLang="en-US" baseline="0" dirty="0"/>
              <a:t> 中，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Q</a:t>
            </a:r>
            <a:r>
              <a:rPr lang="zh-TW" altLang="en-US" baseline="0" dirty="0"/>
              <a:t> 兩點分別為三角形 </a:t>
            </a:r>
            <a:r>
              <a:rPr lang="en-US" altLang="zh-TW" baseline="0" dirty="0"/>
              <a:t>ACF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CEF </a:t>
            </a:r>
            <a:r>
              <a:rPr lang="zh-TW" altLang="en-US" baseline="0" dirty="0"/>
              <a:t>的內心，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P</a:t>
            </a:r>
            <a:r>
              <a:rPr lang="zh-TW" altLang="en-US" baseline="0" dirty="0"/>
              <a:t> 是左邊這個三角形的內心、</a:t>
            </a:r>
            <a:r>
              <a:rPr lang="en-US" altLang="zh-TW" baseline="0" dirty="0"/>
              <a:t>Q</a:t>
            </a:r>
            <a:r>
              <a:rPr lang="zh-TW" altLang="en-US" baseline="0" dirty="0"/>
              <a:t> 是右邊這個三角形的內心，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PQ</a:t>
            </a:r>
            <a:r>
              <a:rPr lang="zh-TW" altLang="en-US" baseline="0" dirty="0"/>
              <a:t> 與 </a:t>
            </a:r>
            <a:r>
              <a:rPr lang="en-US" altLang="zh-TW" baseline="0" dirty="0"/>
              <a:t>CF</a:t>
            </a:r>
            <a:r>
              <a:rPr lang="zh-TW" altLang="en-US" baseline="0" dirty="0"/>
              <a:t> 交於 </a:t>
            </a:r>
            <a:r>
              <a:rPr lang="en-US" altLang="zh-TW" baseline="0" dirty="0"/>
              <a:t>H</a:t>
            </a:r>
            <a:r>
              <a:rPr lang="zh-TW" altLang="en-US" baseline="0" dirty="0"/>
              <a:t> 點，試說明 </a:t>
            </a:r>
            <a:r>
              <a:rPr lang="en-US" altLang="zh-TW" baseline="0" dirty="0"/>
              <a:t>PH</a:t>
            </a:r>
            <a:r>
              <a:rPr lang="zh-TW" altLang="en-US" baseline="0" dirty="0"/>
              <a:t> 是三角形 </a:t>
            </a:r>
            <a:r>
              <a:rPr lang="en-US" altLang="zh-TW" baseline="0" dirty="0"/>
              <a:t>ACF</a:t>
            </a:r>
            <a:r>
              <a:rPr lang="zh-TW" altLang="en-US" baseline="0" dirty="0"/>
              <a:t> 的內切圓半徑。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P</a:t>
            </a:r>
            <a:r>
              <a:rPr lang="zh-TW" altLang="en-US" baseline="0" dirty="0"/>
              <a:t> 是內心，</a:t>
            </a:r>
            <a:r>
              <a:rPr lang="en-US" altLang="zh-TW" baseline="0" dirty="0"/>
              <a:t>PH </a:t>
            </a:r>
            <a:r>
              <a:rPr lang="zh-TW" altLang="en-US" baseline="0" dirty="0"/>
              <a:t>要是內切圓半徑，必須要垂直 </a:t>
            </a:r>
            <a:r>
              <a:rPr lang="en-US" altLang="zh-TW" baseline="0" dirty="0"/>
              <a:t>CF</a:t>
            </a:r>
            <a:r>
              <a:rPr lang="zh-TW" altLang="en-US" baseline="0" dirty="0"/>
              <a:t>，。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並且還要說明 </a:t>
            </a:r>
            <a:r>
              <a:rPr lang="en-US" altLang="zh-TW" baseline="0" dirty="0"/>
              <a:t>PH = QH</a:t>
            </a:r>
            <a:r>
              <a:rPr lang="zh-TW" altLang="en-US" baseline="0" dirty="0"/>
              <a:t>，</a:t>
            </a:r>
            <a:r>
              <a:rPr lang="en-US" altLang="zh-TW" baseline="0" dirty="0"/>
              <a:t>PH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QH</a:t>
            </a:r>
            <a:r>
              <a:rPr lang="zh-TW" altLang="en-US" baseline="0" dirty="0"/>
              <a:t> 是這兩段，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看到垂直且平分，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就是要說明 </a:t>
            </a:r>
            <a:r>
              <a:rPr lang="en-US" altLang="zh-TW" baseline="0" dirty="0"/>
              <a:t>C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F</a:t>
            </a:r>
            <a:r>
              <a:rPr lang="zh-TW" altLang="en-US" baseline="0" dirty="0"/>
              <a:t> 都是 </a:t>
            </a:r>
            <a:r>
              <a:rPr lang="en-US" altLang="zh-TW" baseline="0" dirty="0"/>
              <a:t>PQ</a:t>
            </a:r>
            <a:r>
              <a:rPr lang="zh-TW" altLang="en-US" baseline="0" dirty="0"/>
              <a:t> 中垂線上的點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它們連起來的 </a:t>
            </a:r>
            <a:r>
              <a:rPr lang="en-US" altLang="zh-TW" baseline="0" dirty="0"/>
              <a:t>CF</a:t>
            </a:r>
            <a:r>
              <a:rPr lang="zh-TW" altLang="en-US" baseline="0" dirty="0"/>
              <a:t> 就會是 </a:t>
            </a:r>
            <a:r>
              <a:rPr lang="en-US" altLang="zh-TW" baseline="0" dirty="0"/>
              <a:t>PQ</a:t>
            </a:r>
            <a:r>
              <a:rPr lang="zh-TW" altLang="en-US" baseline="0" dirty="0"/>
              <a:t> 的中垂線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這時就會想到判別性質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，到兩點距離相等的點，在中垂線上，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那麼就是要證明 </a:t>
            </a:r>
            <a:r>
              <a:rPr lang="en-US" altLang="zh-TW" baseline="0" dirty="0"/>
              <a:t>FP = FQ 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而且 </a:t>
            </a:r>
            <a:r>
              <a:rPr lang="en-US" altLang="zh-TW" baseline="0" dirty="0"/>
              <a:t>CP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CQ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endParaRPr lang="en-US" altLang="zh-TW" b="1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要證明線段等長，同學應該會想到三角形的全等，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觀察三角形 </a:t>
            </a:r>
            <a:r>
              <a:rPr lang="en-US" altLang="zh-TW" baseline="0" dirty="0"/>
              <a:t>FPC </a:t>
            </a:r>
            <a:r>
              <a:rPr lang="zh-TW" altLang="en-US" baseline="0" dirty="0"/>
              <a:t>以及 </a:t>
            </a:r>
            <a:r>
              <a:rPr lang="en-US" altLang="zh-TW" baseline="0" dirty="0"/>
              <a:t>FQC&lt;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，有公用邊 </a:t>
            </a:r>
            <a:r>
              <a:rPr lang="en-US" altLang="zh-TW" baseline="0" dirty="0"/>
              <a:t>CF</a:t>
            </a:r>
            <a:r>
              <a:rPr lang="zh-TW" altLang="en-US" baseline="0" dirty="0"/>
              <a:t> 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另外兩邊是我們想要證明的，來觀察角度，先看這兩個角有沒有相等呢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 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Q</a:t>
            </a:r>
            <a:r>
              <a:rPr lang="zh-TW" altLang="en-US" baseline="0" dirty="0"/>
              <a:t> 是這兩個三角形的內心，是角平分線的交點，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FP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FQ</a:t>
            </a:r>
            <a:r>
              <a:rPr lang="zh-TW" altLang="en-US" baseline="0" dirty="0"/>
              <a:t> 是這兩個角的角平分線，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從正六邊形知道，這兩個是全等的 </a:t>
            </a:r>
            <a:r>
              <a:rPr lang="en-US" altLang="zh-TW" baseline="0" dirty="0"/>
              <a:t>30 – 60 – 90 </a:t>
            </a:r>
            <a:r>
              <a:rPr lang="zh-TW" altLang="en-US" baseline="0" dirty="0"/>
              <a:t>度的直角三角形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所以這兩個角都是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度的一半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同樣的道理 ，</a:t>
            </a:r>
            <a:r>
              <a:rPr lang="en-US" altLang="zh-TW" baseline="0" dirty="0"/>
              <a:t>CP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CQ</a:t>
            </a:r>
            <a:r>
              <a:rPr lang="zh-TW" altLang="en-US" baseline="0" dirty="0"/>
              <a:t> 也都是角平分線</a:t>
            </a:r>
            <a:br>
              <a:rPr lang="en-US" altLang="zh-TW" baseline="0" dirty="0"/>
            </a:br>
            <a:r>
              <a:rPr lang="zh-TW" altLang="en-US" baseline="0" dirty="0"/>
              <a:t>這個兩個角都是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度的一半 </a:t>
            </a:r>
            <a:r>
              <a:rPr lang="en-US" altLang="zh-TW" baseline="0" dirty="0"/>
              <a:t>15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這樣就知道這兩個三角形 </a:t>
            </a:r>
            <a:r>
              <a:rPr lang="en-US" altLang="zh-TW" baseline="0" dirty="0"/>
              <a:t>ASA</a:t>
            </a:r>
            <a:r>
              <a:rPr lang="zh-TW" altLang="en-US" baseline="0" dirty="0"/>
              <a:t> 全等。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對應邊 </a:t>
            </a:r>
            <a:r>
              <a:rPr lang="en-US" altLang="zh-TW" baseline="0" dirty="0"/>
              <a:t>FP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FQ</a:t>
            </a:r>
            <a:r>
              <a:rPr lang="zh-TW" altLang="en-US" baseline="0" dirty="0"/>
              <a:t> 等長，</a:t>
            </a:r>
            <a:r>
              <a:rPr lang="en-US" altLang="zh-TW" baseline="0" dirty="0"/>
              <a:t>CP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CQ</a:t>
            </a:r>
            <a:r>
              <a:rPr lang="zh-TW" altLang="en-US" baseline="0" dirty="0"/>
              <a:t> 等長，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根據這個性質，</a:t>
            </a:r>
            <a:r>
              <a:rPr lang="en-US" altLang="zh-TW" baseline="0" dirty="0"/>
              <a:t>F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C</a:t>
            </a:r>
            <a:r>
              <a:rPr lang="zh-TW" altLang="en-US" baseline="0" dirty="0"/>
              <a:t> 都在中垂線上，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它們連起來的 </a:t>
            </a:r>
            <a:r>
              <a:rPr lang="en-US" altLang="zh-TW" baseline="0" dirty="0"/>
              <a:t>CF</a:t>
            </a:r>
            <a:r>
              <a:rPr lang="zh-TW" altLang="en-US" baseline="0" dirty="0"/>
              <a:t> 就一定是 </a:t>
            </a:r>
            <a:r>
              <a:rPr lang="en-US" altLang="zh-TW" baseline="0" dirty="0"/>
              <a:t>PQ</a:t>
            </a:r>
            <a:r>
              <a:rPr lang="zh-TW" altLang="en-US" baseline="0" dirty="0"/>
              <a:t> 的中垂線，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也就得到這一題要的結論了。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在題目的分析中，發現這題要說明 </a:t>
            </a:r>
            <a:r>
              <a:rPr lang="en-US" altLang="zh-TW" baseline="0" dirty="0"/>
              <a:t>CF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PQ</a:t>
            </a:r>
            <a:r>
              <a:rPr lang="zh-TW" altLang="en-US" baseline="0" dirty="0"/>
              <a:t> 的中垂線，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就是要說明 </a:t>
            </a:r>
            <a:r>
              <a:rPr lang="en-US" altLang="zh-TW" baseline="0" dirty="0"/>
              <a:t>C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F</a:t>
            </a:r>
            <a:r>
              <a:rPr lang="zh-TW" altLang="en-US" baseline="0" dirty="0"/>
              <a:t> 都在中垂線上，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會想起判別性質，所以知道要說明線段等長，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那麼就會想到要利用全等三角形，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在找全等條件的過程中，利用內心是角平分線交點，以及這兩個大的三角形是全等的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就會有關鍵的角度相等的條件了。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同學可以將這條是內切圓半徑當結果記起來，遇到相同的圖形就直接可以聯想。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416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內心連線長度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764118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如圖，正六邊形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ABCDEF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中，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Q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兩點分別為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CEF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的內心。若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PQ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的長度為何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1    (B) 2    (C)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【105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23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2C723FBF-F6F1-60F9-28D2-6553F2D8251E}"/>
              </a:ext>
            </a:extLst>
          </p:cNvPr>
          <p:cNvSpPr txBox="1"/>
          <p:nvPr/>
        </p:nvSpPr>
        <p:spPr>
          <a:xfrm>
            <a:off x="993498" y="2080976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4208FD86-7080-022C-C7AD-FB6775CEB136}"/>
              </a:ext>
            </a:extLst>
          </p:cNvPr>
          <p:cNvSpPr txBox="1"/>
          <p:nvPr/>
        </p:nvSpPr>
        <p:spPr>
          <a:xfrm>
            <a:off x="267169" y="3382534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77FC19DB-E7B0-F3BF-7533-85401E42AA76}"/>
              </a:ext>
            </a:extLst>
          </p:cNvPr>
          <p:cNvSpPr txBox="1"/>
          <p:nvPr/>
        </p:nvSpPr>
        <p:spPr>
          <a:xfrm>
            <a:off x="2591101" y="4774461"/>
            <a:ext cx="306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EB239234-1A0C-5A60-6D91-51C0686349F2}"/>
              </a:ext>
            </a:extLst>
          </p:cNvPr>
          <p:cNvSpPr txBox="1"/>
          <p:nvPr/>
        </p:nvSpPr>
        <p:spPr>
          <a:xfrm>
            <a:off x="3404247" y="3433678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5E91E4AF-4DA4-555B-666E-537705623D79}"/>
              </a:ext>
            </a:extLst>
          </p:cNvPr>
          <p:cNvSpPr txBox="1"/>
          <p:nvPr/>
        </p:nvSpPr>
        <p:spPr>
          <a:xfrm>
            <a:off x="993497" y="4774521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33609544-27F3-AF87-B1C7-9AEE55F04AFA}"/>
              </a:ext>
            </a:extLst>
          </p:cNvPr>
          <p:cNvSpPr txBox="1"/>
          <p:nvPr/>
        </p:nvSpPr>
        <p:spPr>
          <a:xfrm>
            <a:off x="2678807" y="2090364"/>
            <a:ext cx="306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graphicFrame>
        <p:nvGraphicFramePr>
          <p:cNvPr id="42" name="物件 41">
            <a:extLst>
              <a:ext uri="{FF2B5EF4-FFF2-40B4-BE49-F238E27FC236}">
                <a16:creationId xmlns:a16="http://schemas.microsoft.com/office/drawing/2014/main" id="{D5391B32-654B-1552-7847-B3515DE6E8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1294" y="1444011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680" imgH="330120" progId="Equation.DSMT4">
                  <p:embed/>
                </p:oleObj>
              </mc:Choice>
              <mc:Fallback>
                <p:oleObj name="Equation" r:id="rId3" imgW="850680" imgH="330120" progId="Equation.DSMT4">
                  <p:embed/>
                  <p:pic>
                    <p:nvPicPr>
                      <p:cNvPr id="42" name="物件 41">
                        <a:extLst>
                          <a:ext uri="{FF2B5EF4-FFF2-40B4-BE49-F238E27FC236}">
                            <a16:creationId xmlns:a16="http://schemas.microsoft.com/office/drawing/2014/main" id="{D5391B32-654B-1552-7847-B3515DE6E8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91294" y="1444011"/>
                        <a:ext cx="8509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物件 42">
            <a:extLst>
              <a:ext uri="{FF2B5EF4-FFF2-40B4-BE49-F238E27FC236}">
                <a16:creationId xmlns:a16="http://schemas.microsoft.com/office/drawing/2014/main" id="{7DB48F83-83FB-3316-A1BC-DEA3EBD798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04709" y="1447187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50680" imgH="330120" progId="Equation.DSMT4">
                  <p:embed/>
                </p:oleObj>
              </mc:Choice>
              <mc:Fallback>
                <p:oleObj name="Equation" r:id="rId5" imgW="850680" imgH="330120" progId="Equation.DSMT4">
                  <p:embed/>
                  <p:pic>
                    <p:nvPicPr>
                      <p:cNvPr id="43" name="物件 42">
                        <a:extLst>
                          <a:ext uri="{FF2B5EF4-FFF2-40B4-BE49-F238E27FC236}">
                            <a16:creationId xmlns:a16="http://schemas.microsoft.com/office/drawing/2014/main" id="{7DB48F83-83FB-3316-A1BC-DEA3EBD798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04709" y="1447187"/>
                        <a:ext cx="8509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7" name="群組 56">
            <a:extLst>
              <a:ext uri="{FF2B5EF4-FFF2-40B4-BE49-F238E27FC236}">
                <a16:creationId xmlns:a16="http://schemas.microsoft.com/office/drawing/2014/main" id="{048168A5-8296-031D-5127-B42DDEE344D9}"/>
              </a:ext>
            </a:extLst>
          </p:cNvPr>
          <p:cNvGrpSpPr/>
          <p:nvPr/>
        </p:nvGrpSpPr>
        <p:grpSpPr>
          <a:xfrm>
            <a:off x="208352" y="5302556"/>
            <a:ext cx="11983648" cy="1477446"/>
            <a:chOff x="208352" y="5302556"/>
            <a:chExt cx="11983648" cy="1477446"/>
          </a:xfrm>
        </p:grpSpPr>
        <p:sp>
          <p:nvSpPr>
            <p:cNvPr id="63" name="文字方塊 62">
              <a:extLst>
                <a:ext uri="{FF2B5EF4-FFF2-40B4-BE49-F238E27FC236}">
                  <a16:creationId xmlns:a16="http://schemas.microsoft.com/office/drawing/2014/main" id="{B277897E-7B61-69FA-F1DA-1B85F3818DB4}"/>
                </a:ext>
              </a:extLst>
            </p:cNvPr>
            <p:cNvSpPr txBox="1"/>
            <p:nvPr/>
          </p:nvSpPr>
          <p:spPr>
            <a:xfrm>
              <a:off x="208352" y="5719455"/>
              <a:ext cx="8710059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如圖，箏形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zh-TW" altLang="en-US" dirty="0">
                  <a:ea typeface="微軟正黑體" panose="020B0604030504040204" pitchFamily="34" charset="-120"/>
                </a:rPr>
                <a:t> 中，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P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Q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分別為 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zh-TW" altLang="en-US" dirty="0">
                  <a:ea typeface="微軟正黑體" panose="020B0604030504040204" pitchFamily="34" charset="-120"/>
                </a:rPr>
                <a:t> 與 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ACD</a:t>
              </a:r>
              <a:r>
                <a:rPr lang="zh-TW" altLang="en-US" dirty="0">
                  <a:ea typeface="微軟正黑體" panose="020B0604030504040204" pitchFamily="34" charset="-120"/>
                </a:rPr>
                <a:t> 的內心，若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20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 =</a:t>
              </a:r>
              <a:r>
                <a:rPr lang="en-US" altLang="zh-TW" b="1" dirty="0">
                  <a:ea typeface="微軟正黑體" panose="020B0604030504040204" pitchFamily="34" charset="-120"/>
                </a:rPr>
                <a:t> 15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 =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DC = </a:t>
              </a:r>
              <a:r>
                <a:rPr lang="en-US" altLang="zh-TW" b="1" dirty="0">
                  <a:ea typeface="微軟正黑體" panose="020B0604030504040204" pitchFamily="34" charset="-120"/>
                </a:rPr>
                <a:t>90</a:t>
              </a:r>
              <a:r>
                <a:rPr lang="en-US" altLang="zh-TW" b="1" baseline="4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PQ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8    (B) 9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 10    (D) 12 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64" name="直線接點 63">
              <a:extLst>
                <a:ext uri="{FF2B5EF4-FFF2-40B4-BE49-F238E27FC236}">
                  <a16:creationId xmlns:a16="http://schemas.microsoft.com/office/drawing/2014/main" id="{54592D26-DFC7-3260-277F-54D1C2762A76}"/>
                </a:ext>
              </a:extLst>
            </p:cNvPr>
            <p:cNvCxnSpPr>
              <a:cxnSpLocks/>
            </p:cNvCxnSpPr>
            <p:nvPr/>
          </p:nvCxnSpPr>
          <p:spPr>
            <a:xfrm>
              <a:off x="302839" y="5693402"/>
              <a:ext cx="861557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文字方塊 64">
              <a:extLst>
                <a:ext uri="{FF2B5EF4-FFF2-40B4-BE49-F238E27FC236}">
                  <a16:creationId xmlns:a16="http://schemas.microsoft.com/office/drawing/2014/main" id="{C12C8CA5-4581-614A-C354-FF5AFAF02261}"/>
                </a:ext>
              </a:extLst>
            </p:cNvPr>
            <p:cNvSpPr txBox="1"/>
            <p:nvPr/>
          </p:nvSpPr>
          <p:spPr>
            <a:xfrm>
              <a:off x="634023" y="530255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66" name="矩形 65">
              <a:extLst>
                <a:ext uri="{FF2B5EF4-FFF2-40B4-BE49-F238E27FC236}">
                  <a16:creationId xmlns:a16="http://schemas.microsoft.com/office/drawing/2014/main" id="{B1B75877-406A-46F8-8B50-37458598AF3C}"/>
                </a:ext>
              </a:extLst>
            </p:cNvPr>
            <p:cNvSpPr/>
            <p:nvPr/>
          </p:nvSpPr>
          <p:spPr>
            <a:xfrm>
              <a:off x="321890" y="533984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文字方塊 66">
              <a:extLst>
                <a:ext uri="{FF2B5EF4-FFF2-40B4-BE49-F238E27FC236}">
                  <a16:creationId xmlns:a16="http://schemas.microsoft.com/office/drawing/2014/main" id="{171FE9A6-96AE-19BC-3B6D-8C704178E972}"/>
                </a:ext>
              </a:extLst>
            </p:cNvPr>
            <p:cNvSpPr txBox="1"/>
            <p:nvPr/>
          </p:nvSpPr>
          <p:spPr>
            <a:xfrm>
              <a:off x="9655277" y="6433006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46FD205A-695D-4154-A435-917870E422D5}"/>
                </a:ext>
              </a:extLst>
            </p:cNvPr>
            <p:cNvCxnSpPr>
              <a:cxnSpLocks/>
            </p:cNvCxnSpPr>
            <p:nvPr/>
          </p:nvCxnSpPr>
          <p:spPr>
            <a:xfrm>
              <a:off x="6810375" y="5794375"/>
              <a:ext cx="282575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id="{19B3AD36-08DF-DCD0-0E30-E777D96EFDBB}"/>
                </a:ext>
              </a:extLst>
            </p:cNvPr>
            <p:cNvCxnSpPr>
              <a:cxnSpLocks/>
            </p:cNvCxnSpPr>
            <p:nvPr/>
          </p:nvCxnSpPr>
          <p:spPr>
            <a:xfrm>
              <a:off x="7818437" y="5794375"/>
              <a:ext cx="296863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>
              <a:extLst>
                <a:ext uri="{FF2B5EF4-FFF2-40B4-BE49-F238E27FC236}">
                  <a16:creationId xmlns:a16="http://schemas.microsoft.com/office/drawing/2014/main" id="{08AD0F66-EE9B-BA70-E034-3C932B36A3F0}"/>
                </a:ext>
              </a:extLst>
            </p:cNvPr>
            <p:cNvCxnSpPr>
              <a:cxnSpLocks/>
            </p:cNvCxnSpPr>
            <p:nvPr/>
          </p:nvCxnSpPr>
          <p:spPr>
            <a:xfrm>
              <a:off x="2907721" y="6129265"/>
              <a:ext cx="337129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手繪多邊形: 圖案 17">
              <a:extLst>
                <a:ext uri="{FF2B5EF4-FFF2-40B4-BE49-F238E27FC236}">
                  <a16:creationId xmlns:a16="http://schemas.microsoft.com/office/drawing/2014/main" id="{81524EE3-411D-8F70-B097-F2BB05CEB528}"/>
                </a:ext>
              </a:extLst>
            </p:cNvPr>
            <p:cNvSpPr/>
            <p:nvPr/>
          </p:nvSpPr>
          <p:spPr>
            <a:xfrm>
              <a:off x="9575800" y="5588000"/>
              <a:ext cx="949325" cy="987425"/>
            </a:xfrm>
            <a:custGeom>
              <a:avLst/>
              <a:gdLst>
                <a:gd name="connsiteX0" fmla="*/ 0 w 949325"/>
                <a:gd name="connsiteY0" fmla="*/ 987425 h 987425"/>
                <a:gd name="connsiteX1" fmla="*/ 733425 w 949325"/>
                <a:gd name="connsiteY1" fmla="*/ 987425 h 987425"/>
                <a:gd name="connsiteX2" fmla="*/ 949325 w 949325"/>
                <a:gd name="connsiteY2" fmla="*/ 273050 h 987425"/>
                <a:gd name="connsiteX3" fmla="*/ 9525 w 949325"/>
                <a:gd name="connsiteY3" fmla="*/ 0 h 987425"/>
                <a:gd name="connsiteX4" fmla="*/ 0 w 949325"/>
                <a:gd name="connsiteY4" fmla="*/ 987425 h 987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9325" h="987425">
                  <a:moveTo>
                    <a:pt x="0" y="987425"/>
                  </a:moveTo>
                  <a:lnTo>
                    <a:pt x="733425" y="987425"/>
                  </a:lnTo>
                  <a:lnTo>
                    <a:pt x="949325" y="273050"/>
                  </a:lnTo>
                  <a:lnTo>
                    <a:pt x="9525" y="0"/>
                  </a:lnTo>
                  <a:lnTo>
                    <a:pt x="0" y="987425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id="{EC4A71B2-FA8C-9558-09A5-BCF04319D676}"/>
                </a:ext>
              </a:extLst>
            </p:cNvPr>
            <p:cNvCxnSpPr>
              <a:cxnSpLocks/>
              <a:stCxn id="18" idx="3"/>
              <a:endCxn id="18" idx="1"/>
            </p:cNvCxnSpPr>
            <p:nvPr/>
          </p:nvCxnSpPr>
          <p:spPr>
            <a:xfrm>
              <a:off x="9585325" y="5588000"/>
              <a:ext cx="723900" cy="987425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接點 24">
              <a:extLst>
                <a:ext uri="{FF2B5EF4-FFF2-40B4-BE49-F238E27FC236}">
                  <a16:creationId xmlns:a16="http://schemas.microsoft.com/office/drawing/2014/main" id="{E765111E-C1D5-81A1-68C9-316DB77872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8267" y="6024033"/>
              <a:ext cx="404283" cy="300567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橢圓 30">
              <a:extLst>
                <a:ext uri="{FF2B5EF4-FFF2-40B4-BE49-F238E27FC236}">
                  <a16:creationId xmlns:a16="http://schemas.microsoft.com/office/drawing/2014/main" id="{7FAA33EE-4DCE-8BAA-CABE-55F9F4FFBCE2}"/>
                </a:ext>
              </a:extLst>
            </p:cNvPr>
            <p:cNvSpPr/>
            <p:nvPr/>
          </p:nvSpPr>
          <p:spPr>
            <a:xfrm>
              <a:off x="9809692" y="6306007"/>
              <a:ext cx="47625" cy="47625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橢圓 43">
              <a:extLst>
                <a:ext uri="{FF2B5EF4-FFF2-40B4-BE49-F238E27FC236}">
                  <a16:creationId xmlns:a16="http://schemas.microsoft.com/office/drawing/2014/main" id="{BF2FD896-DD03-48B3-BE5F-7EAC27462D30}"/>
                </a:ext>
              </a:extLst>
            </p:cNvPr>
            <p:cNvSpPr/>
            <p:nvPr/>
          </p:nvSpPr>
          <p:spPr>
            <a:xfrm>
              <a:off x="10211859" y="6005435"/>
              <a:ext cx="47625" cy="47625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文字方塊 49">
              <a:extLst>
                <a:ext uri="{FF2B5EF4-FFF2-40B4-BE49-F238E27FC236}">
                  <a16:creationId xmlns:a16="http://schemas.microsoft.com/office/drawing/2014/main" id="{CED25FF6-937C-FF69-52AD-0A194631B220}"/>
                </a:ext>
              </a:extLst>
            </p:cNvPr>
            <p:cNvSpPr txBox="1"/>
            <p:nvPr/>
          </p:nvSpPr>
          <p:spPr>
            <a:xfrm>
              <a:off x="9273996" y="5326791"/>
              <a:ext cx="4143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CAA8DA23-3255-6073-C5D1-17A7BBA6BED4}"/>
                </a:ext>
              </a:extLst>
            </p:cNvPr>
            <p:cNvSpPr txBox="1"/>
            <p:nvPr/>
          </p:nvSpPr>
          <p:spPr>
            <a:xfrm>
              <a:off x="9227270" y="6428318"/>
              <a:ext cx="4143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53" name="文字方塊 52">
              <a:extLst>
                <a:ext uri="{FF2B5EF4-FFF2-40B4-BE49-F238E27FC236}">
                  <a16:creationId xmlns:a16="http://schemas.microsoft.com/office/drawing/2014/main" id="{A4C6FB16-FDC4-D7BA-C08F-695636567A35}"/>
                </a:ext>
              </a:extLst>
            </p:cNvPr>
            <p:cNvSpPr txBox="1"/>
            <p:nvPr/>
          </p:nvSpPr>
          <p:spPr>
            <a:xfrm>
              <a:off x="10242550" y="6428318"/>
              <a:ext cx="4143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54" name="文字方塊 53">
              <a:extLst>
                <a:ext uri="{FF2B5EF4-FFF2-40B4-BE49-F238E27FC236}">
                  <a16:creationId xmlns:a16="http://schemas.microsoft.com/office/drawing/2014/main" id="{33E6331C-61AD-AB2A-CD39-4FBB0615C05F}"/>
                </a:ext>
              </a:extLst>
            </p:cNvPr>
            <p:cNvSpPr txBox="1"/>
            <p:nvPr/>
          </p:nvSpPr>
          <p:spPr>
            <a:xfrm>
              <a:off x="10459095" y="5701589"/>
              <a:ext cx="4143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0CA76791-E094-18A7-3F4E-3DC556C6D422}"/>
                </a:ext>
              </a:extLst>
            </p:cNvPr>
            <p:cNvSpPr txBox="1"/>
            <p:nvPr/>
          </p:nvSpPr>
          <p:spPr>
            <a:xfrm>
              <a:off x="9544695" y="6050077"/>
              <a:ext cx="4143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P</a:t>
              </a:r>
              <a:endParaRPr lang="zh-TW" altLang="en-US" sz="1600" b="1" baseline="-30000" dirty="0"/>
            </a:p>
          </p:txBody>
        </p:sp>
        <p:sp>
          <p:nvSpPr>
            <p:cNvPr id="56" name="文字方塊 55">
              <a:extLst>
                <a:ext uri="{FF2B5EF4-FFF2-40B4-BE49-F238E27FC236}">
                  <a16:creationId xmlns:a16="http://schemas.microsoft.com/office/drawing/2014/main" id="{28A124E6-DA48-3B50-5656-992086E1DC27}"/>
                </a:ext>
              </a:extLst>
            </p:cNvPr>
            <p:cNvSpPr txBox="1"/>
            <p:nvPr/>
          </p:nvSpPr>
          <p:spPr>
            <a:xfrm>
              <a:off x="9929767" y="5718108"/>
              <a:ext cx="4143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Q</a:t>
              </a:r>
              <a:endParaRPr lang="zh-TW" altLang="en-US" sz="1600" b="1" baseline="-30000" dirty="0"/>
            </a:p>
          </p:txBody>
        </p:sp>
      </p:grp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C5A77FD0-E06F-C897-3AB0-08C5DCB0801E}"/>
              </a:ext>
            </a:extLst>
          </p:cNvPr>
          <p:cNvCxnSpPr/>
          <p:nvPr/>
        </p:nvCxnSpPr>
        <p:spPr>
          <a:xfrm>
            <a:off x="8729251" y="1028700"/>
            <a:ext cx="3619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D7235C38-A593-71A4-EC77-B4043D4199B2}"/>
              </a:ext>
            </a:extLst>
          </p:cNvPr>
          <p:cNvCxnSpPr/>
          <p:nvPr/>
        </p:nvCxnSpPr>
        <p:spPr>
          <a:xfrm>
            <a:off x="10024651" y="1028700"/>
            <a:ext cx="3619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0674350F-3562-49F2-EB78-ADB316298D83}"/>
              </a:ext>
            </a:extLst>
          </p:cNvPr>
          <p:cNvSpPr/>
          <p:nvPr/>
        </p:nvSpPr>
        <p:spPr>
          <a:xfrm>
            <a:off x="574235" y="2353919"/>
            <a:ext cx="2830012" cy="2455334"/>
          </a:xfrm>
          <a:custGeom>
            <a:avLst/>
            <a:gdLst>
              <a:gd name="connsiteX0" fmla="*/ 565150 w 2254250"/>
              <a:gd name="connsiteY0" fmla="*/ 0 h 1955800"/>
              <a:gd name="connsiteX1" fmla="*/ 1676400 w 2254250"/>
              <a:gd name="connsiteY1" fmla="*/ 12700 h 1955800"/>
              <a:gd name="connsiteX2" fmla="*/ 2254250 w 2254250"/>
              <a:gd name="connsiteY2" fmla="*/ 984250 h 1955800"/>
              <a:gd name="connsiteX3" fmla="*/ 1670050 w 2254250"/>
              <a:gd name="connsiteY3" fmla="*/ 1955800 h 1955800"/>
              <a:gd name="connsiteX4" fmla="*/ 558800 w 2254250"/>
              <a:gd name="connsiteY4" fmla="*/ 1949450 h 1955800"/>
              <a:gd name="connsiteX5" fmla="*/ 0 w 2254250"/>
              <a:gd name="connsiteY5" fmla="*/ 971550 h 1955800"/>
              <a:gd name="connsiteX6" fmla="*/ 565150 w 2254250"/>
              <a:gd name="connsiteY6" fmla="*/ 0 h 195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54250" h="1955800">
                <a:moveTo>
                  <a:pt x="565150" y="0"/>
                </a:moveTo>
                <a:lnTo>
                  <a:pt x="1676400" y="12700"/>
                </a:lnTo>
                <a:lnTo>
                  <a:pt x="2254250" y="984250"/>
                </a:lnTo>
                <a:lnTo>
                  <a:pt x="1670050" y="1955800"/>
                </a:lnTo>
                <a:lnTo>
                  <a:pt x="558800" y="1949450"/>
                </a:lnTo>
                <a:lnTo>
                  <a:pt x="0" y="971550"/>
                </a:lnTo>
                <a:lnTo>
                  <a:pt x="56515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2547418B-C18C-2C00-15C0-E305B20A6366}"/>
              </a:ext>
            </a:extLst>
          </p:cNvPr>
          <p:cNvCxnSpPr>
            <a:stCxn id="5" idx="4"/>
            <a:endCxn id="5" idx="1"/>
          </p:cNvCxnSpPr>
          <p:nvPr/>
        </p:nvCxnSpPr>
        <p:spPr>
          <a:xfrm flipV="1">
            <a:off x="1275759" y="2369863"/>
            <a:ext cx="1403048" cy="2431418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68253A18-1A11-53F8-F517-ED0041055B20}"/>
              </a:ext>
            </a:extLst>
          </p:cNvPr>
          <p:cNvCxnSpPr>
            <a:stCxn id="5" idx="4"/>
            <a:endCxn id="5" idx="0"/>
          </p:cNvCxnSpPr>
          <p:nvPr/>
        </p:nvCxnSpPr>
        <p:spPr>
          <a:xfrm flipV="1">
            <a:off x="1275759" y="2353919"/>
            <a:ext cx="7972" cy="2447362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46E1DA8C-904F-C14B-5B52-FCB5F41BD129}"/>
              </a:ext>
            </a:extLst>
          </p:cNvPr>
          <p:cNvCxnSpPr>
            <a:stCxn id="5" idx="4"/>
            <a:endCxn id="5" idx="2"/>
          </p:cNvCxnSpPr>
          <p:nvPr/>
        </p:nvCxnSpPr>
        <p:spPr>
          <a:xfrm flipV="1">
            <a:off x="1275759" y="3589558"/>
            <a:ext cx="2128488" cy="121172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6A1C8A90-CD4D-6456-BC18-6C49F12E8115}"/>
              </a:ext>
            </a:extLst>
          </p:cNvPr>
          <p:cNvCxnSpPr>
            <a:cxnSpLocks/>
          </p:cNvCxnSpPr>
          <p:nvPr/>
        </p:nvCxnSpPr>
        <p:spPr>
          <a:xfrm>
            <a:off x="1793930" y="2872090"/>
            <a:ext cx="940680" cy="54208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橢圓 31">
            <a:extLst>
              <a:ext uri="{FF2B5EF4-FFF2-40B4-BE49-F238E27FC236}">
                <a16:creationId xmlns:a16="http://schemas.microsoft.com/office/drawing/2014/main" id="{11B0D901-F9E2-BE5B-6E5F-41ED77E92337}"/>
              </a:ext>
            </a:extLst>
          </p:cNvPr>
          <p:cNvSpPr/>
          <p:nvPr/>
        </p:nvSpPr>
        <p:spPr>
          <a:xfrm>
            <a:off x="2670835" y="3356227"/>
            <a:ext cx="103634" cy="10363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橢圓 32">
            <a:extLst>
              <a:ext uri="{FF2B5EF4-FFF2-40B4-BE49-F238E27FC236}">
                <a16:creationId xmlns:a16="http://schemas.microsoft.com/office/drawing/2014/main" id="{24642407-A536-2941-8E14-9F912EF2DB48}"/>
              </a:ext>
            </a:extLst>
          </p:cNvPr>
          <p:cNvSpPr/>
          <p:nvPr/>
        </p:nvSpPr>
        <p:spPr>
          <a:xfrm>
            <a:off x="1746099" y="2822222"/>
            <a:ext cx="103634" cy="10363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63DC4AF4-8BD2-12C3-7E08-2E93C90124DF}"/>
              </a:ext>
            </a:extLst>
          </p:cNvPr>
          <p:cNvSpPr txBox="1"/>
          <p:nvPr/>
        </p:nvSpPr>
        <p:spPr>
          <a:xfrm>
            <a:off x="1452948" y="2698942"/>
            <a:ext cx="366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P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B1178CFC-D0BE-6720-A5A6-B2A6F2665E82}"/>
              </a:ext>
            </a:extLst>
          </p:cNvPr>
          <p:cNvSpPr txBox="1"/>
          <p:nvPr/>
        </p:nvSpPr>
        <p:spPr>
          <a:xfrm>
            <a:off x="2684189" y="3268421"/>
            <a:ext cx="488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Q</a:t>
            </a:r>
            <a:endParaRPr lang="zh-TW" altLang="en-US" b="1" i="1" dirty="0"/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3AAE3FE3-A9A6-9127-CE17-D9857562C1F6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11150110" y="4809253"/>
            <a:ext cx="720000" cy="716260"/>
          </a:xfrm>
          <a:prstGeom prst="rect">
            <a:avLst/>
          </a:prstGeom>
        </p:spPr>
      </p:pic>
      <p:sp>
        <p:nvSpPr>
          <p:cNvPr id="15" name="文字方塊 3">
            <a:extLst>
              <a:ext uri="{FF2B5EF4-FFF2-40B4-BE49-F238E27FC236}">
                <a16:creationId xmlns:a16="http://schemas.microsoft.com/office/drawing/2014/main" id="{DDA5EE99-0CDB-2BB4-31A5-C1E4EFE6FC76}"/>
              </a:ext>
            </a:extLst>
          </p:cNvPr>
          <p:cNvSpPr txBox="1"/>
          <p:nvPr/>
        </p:nvSpPr>
        <p:spPr>
          <a:xfrm>
            <a:off x="10916241" y="4553630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414005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正六邊形 </a:t>
            </a:r>
            <a:r>
              <a:rPr lang="en-US" altLang="zh-TW" dirty="0">
                <a:latin typeface="+mn-lt"/>
              </a:rPr>
              <a:t>vs </a:t>
            </a:r>
            <a:r>
              <a:rPr lang="zh-TW" altLang="en-US" dirty="0">
                <a:latin typeface="+mn-lt"/>
              </a:rPr>
              <a:t>特殊角直角三角形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764118" cy="503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ABCDEF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為正六邊形，試證明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ACF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是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30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60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90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的特殊角直角三角形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79B130BB-D80D-3E52-8469-12D6C65A7804}"/>
              </a:ext>
            </a:extLst>
          </p:cNvPr>
          <p:cNvGrpSpPr/>
          <p:nvPr/>
        </p:nvGrpSpPr>
        <p:grpSpPr>
          <a:xfrm>
            <a:off x="641126" y="2472394"/>
            <a:ext cx="3121675" cy="2708383"/>
            <a:chOff x="876300" y="2387600"/>
            <a:chExt cx="2254250" cy="1955800"/>
          </a:xfrm>
        </p:grpSpPr>
        <p:sp>
          <p:nvSpPr>
            <p:cNvPr id="5" name="手繪多邊形: 圖案 4">
              <a:extLst>
                <a:ext uri="{FF2B5EF4-FFF2-40B4-BE49-F238E27FC236}">
                  <a16:creationId xmlns:a16="http://schemas.microsoft.com/office/drawing/2014/main" id="{0674350F-3562-49F2-EB78-ADB316298D83}"/>
                </a:ext>
              </a:extLst>
            </p:cNvPr>
            <p:cNvSpPr/>
            <p:nvPr/>
          </p:nvSpPr>
          <p:spPr>
            <a:xfrm>
              <a:off x="876300" y="2387600"/>
              <a:ext cx="2254250" cy="1955800"/>
            </a:xfrm>
            <a:custGeom>
              <a:avLst/>
              <a:gdLst>
                <a:gd name="connsiteX0" fmla="*/ 565150 w 2254250"/>
                <a:gd name="connsiteY0" fmla="*/ 0 h 1955800"/>
                <a:gd name="connsiteX1" fmla="*/ 1676400 w 2254250"/>
                <a:gd name="connsiteY1" fmla="*/ 12700 h 1955800"/>
                <a:gd name="connsiteX2" fmla="*/ 2254250 w 2254250"/>
                <a:gd name="connsiteY2" fmla="*/ 984250 h 1955800"/>
                <a:gd name="connsiteX3" fmla="*/ 1670050 w 2254250"/>
                <a:gd name="connsiteY3" fmla="*/ 1955800 h 1955800"/>
                <a:gd name="connsiteX4" fmla="*/ 558800 w 2254250"/>
                <a:gd name="connsiteY4" fmla="*/ 1949450 h 1955800"/>
                <a:gd name="connsiteX5" fmla="*/ 0 w 2254250"/>
                <a:gd name="connsiteY5" fmla="*/ 971550 h 1955800"/>
                <a:gd name="connsiteX6" fmla="*/ 565150 w 2254250"/>
                <a:gd name="connsiteY6" fmla="*/ 0 h 195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4250" h="1955800">
                  <a:moveTo>
                    <a:pt x="565150" y="0"/>
                  </a:moveTo>
                  <a:lnTo>
                    <a:pt x="1676400" y="12700"/>
                  </a:lnTo>
                  <a:lnTo>
                    <a:pt x="2254250" y="984250"/>
                  </a:lnTo>
                  <a:lnTo>
                    <a:pt x="1670050" y="1955800"/>
                  </a:lnTo>
                  <a:lnTo>
                    <a:pt x="558800" y="1949450"/>
                  </a:lnTo>
                  <a:lnTo>
                    <a:pt x="0" y="971550"/>
                  </a:lnTo>
                  <a:lnTo>
                    <a:pt x="565150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" name="直線接點 7">
              <a:extLst>
                <a:ext uri="{FF2B5EF4-FFF2-40B4-BE49-F238E27FC236}">
                  <a16:creationId xmlns:a16="http://schemas.microsoft.com/office/drawing/2014/main" id="{2547418B-C18C-2C00-15C0-E305B20A6366}"/>
                </a:ext>
              </a:extLst>
            </p:cNvPr>
            <p:cNvCxnSpPr>
              <a:stCxn id="5" idx="4"/>
              <a:endCxn id="5" idx="1"/>
            </p:cNvCxnSpPr>
            <p:nvPr/>
          </p:nvCxnSpPr>
          <p:spPr>
            <a:xfrm flipV="1">
              <a:off x="1435100" y="2400300"/>
              <a:ext cx="1117600" cy="193675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68253A18-1A11-53F8-F517-ED0041055B20}"/>
                </a:ext>
              </a:extLst>
            </p:cNvPr>
            <p:cNvCxnSpPr>
              <a:stCxn id="5" idx="4"/>
              <a:endCxn id="5" idx="0"/>
            </p:cNvCxnSpPr>
            <p:nvPr/>
          </p:nvCxnSpPr>
          <p:spPr>
            <a:xfrm flipV="1">
              <a:off x="1435100" y="2387600"/>
              <a:ext cx="6350" cy="194945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 13">
              <a:extLst>
                <a:ext uri="{FF2B5EF4-FFF2-40B4-BE49-F238E27FC236}">
                  <a16:creationId xmlns:a16="http://schemas.microsoft.com/office/drawing/2014/main" id="{46E1DA8C-904F-C14B-5B52-FCB5F41BD129}"/>
                </a:ext>
              </a:extLst>
            </p:cNvPr>
            <p:cNvCxnSpPr>
              <a:stCxn id="5" idx="4"/>
              <a:endCxn id="5" idx="2"/>
            </p:cNvCxnSpPr>
            <p:nvPr/>
          </p:nvCxnSpPr>
          <p:spPr>
            <a:xfrm flipV="1">
              <a:off x="1435100" y="3371850"/>
              <a:ext cx="1695450" cy="96520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2C723FBF-F6F1-60F9-28D2-6553F2D8251E}"/>
              </a:ext>
            </a:extLst>
          </p:cNvPr>
          <p:cNvSpPr txBox="1"/>
          <p:nvPr/>
        </p:nvSpPr>
        <p:spPr>
          <a:xfrm>
            <a:off x="1105771" y="2209994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4208FD86-7080-022C-C7AD-FB6775CEB136}"/>
              </a:ext>
            </a:extLst>
          </p:cNvPr>
          <p:cNvSpPr txBox="1"/>
          <p:nvPr/>
        </p:nvSpPr>
        <p:spPr>
          <a:xfrm>
            <a:off x="336344" y="3637523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77FC19DB-E7B0-F3BF-7533-85401E42AA76}"/>
              </a:ext>
            </a:extLst>
          </p:cNvPr>
          <p:cNvSpPr txBox="1"/>
          <p:nvPr/>
        </p:nvSpPr>
        <p:spPr>
          <a:xfrm>
            <a:off x="2817924" y="5180777"/>
            <a:ext cx="306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EB239234-1A0C-5A60-6D91-51C0686349F2}"/>
              </a:ext>
            </a:extLst>
          </p:cNvPr>
          <p:cNvSpPr txBox="1"/>
          <p:nvPr/>
        </p:nvSpPr>
        <p:spPr>
          <a:xfrm>
            <a:off x="3761910" y="3633986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5E91E4AF-4DA4-555B-666E-537705623D79}"/>
              </a:ext>
            </a:extLst>
          </p:cNvPr>
          <p:cNvSpPr txBox="1"/>
          <p:nvPr/>
        </p:nvSpPr>
        <p:spPr>
          <a:xfrm>
            <a:off x="1231179" y="5167587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33609544-27F3-AF87-B1C7-9AEE55F04AFA}"/>
              </a:ext>
            </a:extLst>
          </p:cNvPr>
          <p:cNvSpPr txBox="1"/>
          <p:nvPr/>
        </p:nvSpPr>
        <p:spPr>
          <a:xfrm>
            <a:off x="2947257" y="2208867"/>
            <a:ext cx="306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</p:spTree>
    <p:extLst>
      <p:ext uri="{BB962C8B-B14F-4D97-AF65-F5344CB8AC3E}">
        <p14:creationId xmlns:p14="http://schemas.microsoft.com/office/powerpoint/2010/main" val="2232035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正六邊形 </a:t>
            </a:r>
            <a:r>
              <a:rPr lang="en-US" altLang="zh-TW" dirty="0">
                <a:latin typeface="+mn-lt"/>
              </a:rPr>
              <a:t>vs </a:t>
            </a:r>
            <a:r>
              <a:rPr lang="zh-TW" altLang="en-US" dirty="0">
                <a:latin typeface="+mn-lt"/>
              </a:rPr>
              <a:t>三角形內切圓半徑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764118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如圖，正六邊形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ABCDEF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中，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Q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兩點分別為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CEF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的內心。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PQ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交於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H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點，試說明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PH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是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的內切圓半徑，以及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PH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QH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0674350F-3562-49F2-EB78-ADB316298D83}"/>
              </a:ext>
            </a:extLst>
          </p:cNvPr>
          <p:cNvSpPr/>
          <p:nvPr/>
        </p:nvSpPr>
        <p:spPr>
          <a:xfrm>
            <a:off x="705962" y="2655111"/>
            <a:ext cx="3035963" cy="2634019"/>
          </a:xfrm>
          <a:custGeom>
            <a:avLst/>
            <a:gdLst>
              <a:gd name="connsiteX0" fmla="*/ 565150 w 2254250"/>
              <a:gd name="connsiteY0" fmla="*/ 0 h 1955800"/>
              <a:gd name="connsiteX1" fmla="*/ 1676400 w 2254250"/>
              <a:gd name="connsiteY1" fmla="*/ 12700 h 1955800"/>
              <a:gd name="connsiteX2" fmla="*/ 2254250 w 2254250"/>
              <a:gd name="connsiteY2" fmla="*/ 984250 h 1955800"/>
              <a:gd name="connsiteX3" fmla="*/ 1670050 w 2254250"/>
              <a:gd name="connsiteY3" fmla="*/ 1955800 h 1955800"/>
              <a:gd name="connsiteX4" fmla="*/ 558800 w 2254250"/>
              <a:gd name="connsiteY4" fmla="*/ 1949450 h 1955800"/>
              <a:gd name="connsiteX5" fmla="*/ 0 w 2254250"/>
              <a:gd name="connsiteY5" fmla="*/ 971550 h 1955800"/>
              <a:gd name="connsiteX6" fmla="*/ 565150 w 2254250"/>
              <a:gd name="connsiteY6" fmla="*/ 0 h 195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54250" h="1955800">
                <a:moveTo>
                  <a:pt x="565150" y="0"/>
                </a:moveTo>
                <a:lnTo>
                  <a:pt x="1676400" y="12700"/>
                </a:lnTo>
                <a:lnTo>
                  <a:pt x="2254250" y="984250"/>
                </a:lnTo>
                <a:lnTo>
                  <a:pt x="1670050" y="1955800"/>
                </a:lnTo>
                <a:lnTo>
                  <a:pt x="558800" y="1949450"/>
                </a:lnTo>
                <a:lnTo>
                  <a:pt x="0" y="971550"/>
                </a:lnTo>
                <a:lnTo>
                  <a:pt x="56515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2547418B-C18C-2C00-15C0-E305B20A6366}"/>
              </a:ext>
            </a:extLst>
          </p:cNvPr>
          <p:cNvCxnSpPr>
            <a:stCxn id="5" idx="4"/>
            <a:endCxn id="5" idx="1"/>
          </p:cNvCxnSpPr>
          <p:nvPr/>
        </p:nvCxnSpPr>
        <p:spPr>
          <a:xfrm flipV="1">
            <a:off x="1458539" y="2672215"/>
            <a:ext cx="1505153" cy="260836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68253A18-1A11-53F8-F517-ED0041055B20}"/>
              </a:ext>
            </a:extLst>
          </p:cNvPr>
          <p:cNvCxnSpPr>
            <a:stCxn id="5" idx="4"/>
            <a:endCxn id="5" idx="0"/>
          </p:cNvCxnSpPr>
          <p:nvPr/>
        </p:nvCxnSpPr>
        <p:spPr>
          <a:xfrm flipV="1">
            <a:off x="1458539" y="2655111"/>
            <a:ext cx="8552" cy="262546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46E1DA8C-904F-C14B-5B52-FCB5F41BD129}"/>
              </a:ext>
            </a:extLst>
          </p:cNvPr>
          <p:cNvCxnSpPr>
            <a:stCxn id="5" idx="4"/>
            <a:endCxn id="5" idx="2"/>
          </p:cNvCxnSpPr>
          <p:nvPr/>
        </p:nvCxnSpPr>
        <p:spPr>
          <a:xfrm flipV="1">
            <a:off x="1458539" y="3980673"/>
            <a:ext cx="2283386" cy="129990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6A1C8A90-CD4D-6456-BC18-6C49F12E8115}"/>
              </a:ext>
            </a:extLst>
          </p:cNvPr>
          <p:cNvCxnSpPr>
            <a:cxnSpLocks/>
          </p:cNvCxnSpPr>
          <p:nvPr/>
        </p:nvCxnSpPr>
        <p:spPr>
          <a:xfrm>
            <a:off x="2014419" y="3210992"/>
            <a:ext cx="1009137" cy="58153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2C723FBF-F6F1-60F9-28D2-6553F2D8251E}"/>
              </a:ext>
            </a:extLst>
          </p:cNvPr>
          <p:cNvSpPr txBox="1"/>
          <p:nvPr/>
        </p:nvSpPr>
        <p:spPr>
          <a:xfrm>
            <a:off x="1150267" y="2420707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4208FD86-7080-022C-C7AD-FB6775CEB136}"/>
              </a:ext>
            </a:extLst>
          </p:cNvPr>
          <p:cNvSpPr txBox="1"/>
          <p:nvPr/>
        </p:nvSpPr>
        <p:spPr>
          <a:xfrm>
            <a:off x="400672" y="3781099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77FC19DB-E7B0-F3BF-7533-85401E42AA76}"/>
              </a:ext>
            </a:extLst>
          </p:cNvPr>
          <p:cNvSpPr txBox="1"/>
          <p:nvPr/>
        </p:nvSpPr>
        <p:spPr>
          <a:xfrm>
            <a:off x="2891396" y="5271006"/>
            <a:ext cx="306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EB239234-1A0C-5A60-6D91-51C0686349F2}"/>
              </a:ext>
            </a:extLst>
          </p:cNvPr>
          <p:cNvSpPr txBox="1"/>
          <p:nvPr/>
        </p:nvSpPr>
        <p:spPr>
          <a:xfrm>
            <a:off x="3736999" y="3781099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5E91E4AF-4DA4-555B-666E-537705623D79}"/>
              </a:ext>
            </a:extLst>
          </p:cNvPr>
          <p:cNvSpPr txBox="1"/>
          <p:nvPr/>
        </p:nvSpPr>
        <p:spPr>
          <a:xfrm>
            <a:off x="1171655" y="5271006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33609544-27F3-AF87-B1C7-9AEE55F04AFA}"/>
              </a:ext>
            </a:extLst>
          </p:cNvPr>
          <p:cNvSpPr txBox="1"/>
          <p:nvPr/>
        </p:nvSpPr>
        <p:spPr>
          <a:xfrm>
            <a:off x="2978783" y="2420707"/>
            <a:ext cx="306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63DC4AF4-8BD2-12C3-7E08-2E93C90124DF}"/>
              </a:ext>
            </a:extLst>
          </p:cNvPr>
          <p:cNvSpPr txBox="1"/>
          <p:nvPr/>
        </p:nvSpPr>
        <p:spPr>
          <a:xfrm>
            <a:off x="1640179" y="2989171"/>
            <a:ext cx="366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P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B1178CFC-D0BE-6720-A5A6-B2A6F2665E82}"/>
              </a:ext>
            </a:extLst>
          </p:cNvPr>
          <p:cNvSpPr txBox="1"/>
          <p:nvPr/>
        </p:nvSpPr>
        <p:spPr>
          <a:xfrm>
            <a:off x="2954248" y="3668922"/>
            <a:ext cx="488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Q</a:t>
            </a:r>
            <a:endParaRPr lang="zh-TW" altLang="en-US" b="1" i="1" dirty="0"/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C5A77FD0-E06F-C897-3AB0-08C5DCB0801E}"/>
              </a:ext>
            </a:extLst>
          </p:cNvPr>
          <p:cNvCxnSpPr/>
          <p:nvPr/>
        </p:nvCxnSpPr>
        <p:spPr>
          <a:xfrm>
            <a:off x="8420641" y="1028700"/>
            <a:ext cx="3619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D7235C38-A593-71A4-EC77-B4043D4199B2}"/>
              </a:ext>
            </a:extLst>
          </p:cNvPr>
          <p:cNvCxnSpPr/>
          <p:nvPr/>
        </p:nvCxnSpPr>
        <p:spPr>
          <a:xfrm>
            <a:off x="9144541" y="1028700"/>
            <a:ext cx="3619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E501F0EC-F122-6087-C363-4A9200A57B8E}"/>
              </a:ext>
            </a:extLst>
          </p:cNvPr>
          <p:cNvSpPr txBox="1"/>
          <p:nvPr/>
        </p:nvSpPr>
        <p:spPr>
          <a:xfrm>
            <a:off x="2341115" y="3511554"/>
            <a:ext cx="94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H</a:t>
            </a:r>
            <a:endParaRPr lang="zh-TW" altLang="en-US" b="1" i="1" dirty="0"/>
          </a:p>
        </p:txBody>
      </p:sp>
      <p:sp>
        <p:nvSpPr>
          <p:cNvPr id="32" name="橢圓 31">
            <a:extLst>
              <a:ext uri="{FF2B5EF4-FFF2-40B4-BE49-F238E27FC236}">
                <a16:creationId xmlns:a16="http://schemas.microsoft.com/office/drawing/2014/main" id="{11B0D901-F9E2-BE5B-6E5F-41ED77E92337}"/>
              </a:ext>
            </a:extLst>
          </p:cNvPr>
          <p:cNvSpPr/>
          <p:nvPr/>
        </p:nvSpPr>
        <p:spPr>
          <a:xfrm>
            <a:off x="2950407" y="3735657"/>
            <a:ext cx="117931" cy="117931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2" name="橢圓 81">
            <a:extLst>
              <a:ext uri="{FF2B5EF4-FFF2-40B4-BE49-F238E27FC236}">
                <a16:creationId xmlns:a16="http://schemas.microsoft.com/office/drawing/2014/main" id="{80319D83-301A-1843-E3BD-094027F137CA}"/>
              </a:ext>
            </a:extLst>
          </p:cNvPr>
          <p:cNvSpPr/>
          <p:nvPr/>
        </p:nvSpPr>
        <p:spPr>
          <a:xfrm>
            <a:off x="1956453" y="3156303"/>
            <a:ext cx="117931" cy="117931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3" name="直線接點 82">
            <a:extLst>
              <a:ext uri="{FF2B5EF4-FFF2-40B4-BE49-F238E27FC236}">
                <a16:creationId xmlns:a16="http://schemas.microsoft.com/office/drawing/2014/main" id="{B417FC0A-886F-BBBF-2E30-FFF0537957C5}"/>
              </a:ext>
            </a:extLst>
          </p:cNvPr>
          <p:cNvCxnSpPr>
            <a:cxnSpLocks/>
          </p:cNvCxnSpPr>
          <p:nvPr/>
        </p:nvCxnSpPr>
        <p:spPr>
          <a:xfrm>
            <a:off x="342876" y="1485780"/>
            <a:ext cx="38557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接點 84">
            <a:extLst>
              <a:ext uri="{FF2B5EF4-FFF2-40B4-BE49-F238E27FC236}">
                <a16:creationId xmlns:a16="http://schemas.microsoft.com/office/drawing/2014/main" id="{6E7ABD20-8047-65BB-DF85-B7437E8BB900}"/>
              </a:ext>
            </a:extLst>
          </p:cNvPr>
          <p:cNvCxnSpPr>
            <a:cxnSpLocks/>
          </p:cNvCxnSpPr>
          <p:nvPr/>
        </p:nvCxnSpPr>
        <p:spPr>
          <a:xfrm>
            <a:off x="4144420" y="1485776"/>
            <a:ext cx="38557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接點 85">
            <a:extLst>
              <a:ext uri="{FF2B5EF4-FFF2-40B4-BE49-F238E27FC236}">
                <a16:creationId xmlns:a16="http://schemas.microsoft.com/office/drawing/2014/main" id="{ACFFC19E-7D7C-850A-89BB-0BB743F8B633}"/>
              </a:ext>
            </a:extLst>
          </p:cNvPr>
          <p:cNvCxnSpPr>
            <a:cxnSpLocks/>
          </p:cNvCxnSpPr>
          <p:nvPr/>
        </p:nvCxnSpPr>
        <p:spPr>
          <a:xfrm>
            <a:off x="4779420" y="1485774"/>
            <a:ext cx="38557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22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24645</TotalTime>
  <Words>1112</Words>
  <Application>Microsoft Office PowerPoint</Application>
  <PresentationFormat>寬螢幕</PresentationFormat>
  <Paragraphs>104</Paragraphs>
  <Slides>3</Slides>
  <Notes>3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內心連線長度</vt:lpstr>
      <vt:lpstr>正六邊形 vs 特殊角直角三角形</vt:lpstr>
      <vt:lpstr>正六邊形 vs 三角形內切圓半徑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1297</cp:revision>
  <dcterms:created xsi:type="dcterms:W3CDTF">2015-07-26T15:18:38Z</dcterms:created>
  <dcterms:modified xsi:type="dcterms:W3CDTF">2023-11-29T05:29:05Z</dcterms:modified>
</cp:coreProperties>
</file>