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94" r:id="rId2"/>
    <p:sldId id="395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00FF"/>
    <a:srgbClr val="0070C0"/>
    <a:srgbClr val="6666FF"/>
    <a:srgbClr val="FFFFCC"/>
    <a:srgbClr val="F5F5F5"/>
    <a:srgbClr val="FFCCFF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209AB-AB57-4C54-8EF2-F897CD278CC6}" v="83" dt="2023-10-05T08:09:39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65" d="100"/>
          <a:sy n="65" d="100"/>
        </p:scale>
        <p:origin x="72" y="372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modSld">
      <pc:chgData name="代數白痴 顧" userId="316db6a4f7ef8138" providerId="LiveId" clId="{9D8209AB-AB57-4C54-8EF2-F897CD278CC6}" dt="2023-10-05T08:10:12.850" v="4314" actId="478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8744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42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成績盒狀圖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188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已知甲、乙兩班的學生人數相同，附圖為兩班某次數學小考成績的盒狀圖。若甲班、乙班學生小考成績的中位數分別為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；甲班、乙班中小考成績超過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80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分的學生人數分別為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，則下列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的大小關係，何者正確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&gt;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&gt;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(B)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&gt;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&lt;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&lt;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&gt;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&lt;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&lt;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8D184488-2E3D-685D-96F6-61DB3F0CC82A}"/>
              </a:ext>
            </a:extLst>
          </p:cNvPr>
          <p:cNvGrpSpPr/>
          <p:nvPr/>
        </p:nvGrpSpPr>
        <p:grpSpPr>
          <a:xfrm>
            <a:off x="218186" y="4943787"/>
            <a:ext cx="11983646" cy="1809844"/>
            <a:chOff x="218186" y="4943787"/>
            <a:chExt cx="11983646" cy="1809844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B7912554-F7C1-5852-8AB5-6489B5423E94}"/>
                </a:ext>
              </a:extLst>
            </p:cNvPr>
            <p:cNvGrpSpPr/>
            <p:nvPr/>
          </p:nvGrpSpPr>
          <p:grpSpPr>
            <a:xfrm>
              <a:off x="218186" y="4943787"/>
              <a:ext cx="11983646" cy="1809844"/>
              <a:chOff x="237251" y="8052551"/>
              <a:chExt cx="11983646" cy="1809844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83F64235-E818-7663-F7B2-DBAE45A49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443397"/>
                <a:ext cx="6457999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3EF502E-F5C4-413C-AFDD-06B7D6CFAEAE}"/>
                  </a:ext>
                </a:extLst>
              </p:cNvPr>
              <p:cNvSpPr txBox="1"/>
              <p:nvPr/>
            </p:nvSpPr>
            <p:spPr>
              <a:xfrm>
                <a:off x="662920" y="8052551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7080E07-AD10-810E-BE74-3E3D9DFEAA34}"/>
                  </a:ext>
                </a:extLst>
              </p:cNvPr>
              <p:cNvSpPr/>
              <p:nvPr/>
            </p:nvSpPr>
            <p:spPr>
              <a:xfrm>
                <a:off x="350787" y="8089842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3C4D356-E86E-2D30-1771-DC2F8E46956E}"/>
                  </a:ext>
                </a:extLst>
              </p:cNvPr>
              <p:cNvSpPr txBox="1"/>
              <p:nvPr/>
            </p:nvSpPr>
            <p:spPr>
              <a:xfrm>
                <a:off x="237251" y="8469450"/>
                <a:ext cx="6747693" cy="1392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右圖是某國中九年甲、乙兩班第一次段考數學科分數的盒狀圖，若兩班人數一樣多，請問下列敘述何者正確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甲班的四分位距比乙班大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(B)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甲班未滿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60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分人數比乙班多 </a:t>
                </a:r>
                <a:b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</a:br>
                <a:r>
                  <a:rPr lang="en-US" altLang="zh-TW" b="1" dirty="0">
                    <a:ea typeface="微軟正黑體" panose="020B0604030504040204" pitchFamily="34" charset="-120"/>
                  </a:rPr>
                  <a:t>(C)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兩班的最低分無法比較大小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甲班的全距比乙班小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3DE5A842-2134-9639-2AC0-310AE1A246E8}"/>
                  </a:ext>
                </a:extLst>
              </p:cNvPr>
              <p:cNvSpPr txBox="1"/>
              <p:nvPr/>
            </p:nvSpPr>
            <p:spPr>
              <a:xfrm>
                <a:off x="9684174" y="9500501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(D)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89" name="群組 88">
              <a:extLst>
                <a:ext uri="{FF2B5EF4-FFF2-40B4-BE49-F238E27FC236}">
                  <a16:creationId xmlns:a16="http://schemas.microsoft.com/office/drawing/2014/main" id="{9CCC5770-87EB-F92D-A2AA-E57B31213304}"/>
                </a:ext>
              </a:extLst>
            </p:cNvPr>
            <p:cNvGrpSpPr/>
            <p:nvPr/>
          </p:nvGrpSpPr>
          <p:grpSpPr>
            <a:xfrm>
              <a:off x="6965879" y="5383850"/>
              <a:ext cx="3267187" cy="1346616"/>
              <a:chOff x="6115731" y="3432175"/>
              <a:chExt cx="3267187" cy="1346616"/>
            </a:xfrm>
          </p:grpSpPr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5E2A2CD0-F0F8-38E5-039B-BD5DF0E9AD95}"/>
                  </a:ext>
                </a:extLst>
              </p:cNvPr>
              <p:cNvSpPr/>
              <p:nvPr/>
            </p:nvSpPr>
            <p:spPr>
              <a:xfrm>
                <a:off x="7626350" y="3603625"/>
                <a:ext cx="288925" cy="18414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DD183B78-9ECB-5079-4B9A-B4258C0003C7}"/>
                  </a:ext>
                </a:extLst>
              </p:cNvPr>
              <p:cNvSpPr/>
              <p:nvPr/>
            </p:nvSpPr>
            <p:spPr>
              <a:xfrm>
                <a:off x="7198709" y="4042163"/>
                <a:ext cx="592741" cy="18414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55B54020-174D-416B-E088-76AF26111D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7963" y="3603625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6A0F80F8-C8C9-B30B-FA10-1E4F945909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1263" y="4042163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4339D291-48E0-2646-42B4-B7AA89D809A7}"/>
                  </a:ext>
                </a:extLst>
              </p:cNvPr>
              <p:cNvCxnSpPr>
                <a:stCxn id="15" idx="3"/>
              </p:cNvCxnSpPr>
              <p:nvPr/>
            </p:nvCxnSpPr>
            <p:spPr>
              <a:xfrm>
                <a:off x="7915275" y="3695700"/>
                <a:ext cx="3333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23411FF2-0BC7-8697-1470-94F97C70873A}"/>
                  </a:ext>
                </a:extLst>
              </p:cNvPr>
              <p:cNvCxnSpPr>
                <a:cxnSpLocks/>
                <a:endCxn id="15" idx="1"/>
              </p:cNvCxnSpPr>
              <p:nvPr/>
            </p:nvCxnSpPr>
            <p:spPr>
              <a:xfrm>
                <a:off x="7175500" y="3695700"/>
                <a:ext cx="4508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E2DB0670-4618-4B2E-5B97-5A95E400C1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56588" y="3603625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BB94E778-EE21-2D93-4515-3B59D33E25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5500" y="3603625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E36CD733-42E7-BF6C-A670-5F233508DA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61351" y="4042163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40150A4D-9FF6-F4A7-E774-23A835DCCA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2951" y="4045338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0C6F5BA5-B742-DC79-0A4E-350BEDEC0B08}"/>
                  </a:ext>
                </a:extLst>
              </p:cNvPr>
              <p:cNvCxnSpPr>
                <a:cxnSpLocks/>
                <a:endCxn id="16" idx="1"/>
              </p:cNvCxnSpPr>
              <p:nvPr/>
            </p:nvCxnSpPr>
            <p:spPr>
              <a:xfrm>
                <a:off x="7092951" y="4134238"/>
                <a:ext cx="105758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7C202E68-C5B9-0ADA-BF6D-E44EAD7F73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1450" y="4134238"/>
                <a:ext cx="4651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6E8322CC-3BC6-BDF3-BD68-FADA214801DB}"/>
                  </a:ext>
                </a:extLst>
              </p:cNvPr>
              <p:cNvCxnSpPr/>
              <p:nvPr/>
            </p:nvCxnSpPr>
            <p:spPr>
              <a:xfrm flipV="1">
                <a:off x="6721475" y="3432175"/>
                <a:ext cx="0" cy="103822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F042B9A8-3F08-26E1-55AF-0A91C987C3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15125" y="4470400"/>
                <a:ext cx="22256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57791588-2422-6FA9-4645-74D61174AB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24700" y="4403725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4E5B9B0C-1055-3766-87FD-CA7966DD28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7775" y="4403725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FCBF71BD-F892-0AEF-2269-B8F553007A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64500" y="4400550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B97D4758-2ACD-D759-2612-80D7262C18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31225" y="4397375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B75F73C1-5327-C431-29D1-2DDFC7975382}"/>
                  </a:ext>
                </a:extLst>
              </p:cNvPr>
              <p:cNvSpPr txBox="1"/>
              <p:nvPr/>
            </p:nvSpPr>
            <p:spPr>
              <a:xfrm>
                <a:off x="6115732" y="3537191"/>
                <a:ext cx="6308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甲班</a:t>
                </a:r>
              </a:p>
            </p:txBody>
          </p:sp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E2989B46-ABAD-1E4F-4E89-199F702B6C95}"/>
                  </a:ext>
                </a:extLst>
              </p:cNvPr>
              <p:cNvSpPr txBox="1"/>
              <p:nvPr/>
            </p:nvSpPr>
            <p:spPr>
              <a:xfrm>
                <a:off x="6115731" y="3999032"/>
                <a:ext cx="6308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乙班</a:t>
                </a:r>
              </a:p>
            </p:txBody>
          </p:sp>
          <p:sp>
            <p:nvSpPr>
              <p:cNvPr id="73" name="文字方塊 72">
                <a:extLst>
                  <a:ext uri="{FF2B5EF4-FFF2-40B4-BE49-F238E27FC236}">
                    <a16:creationId xmlns:a16="http://schemas.microsoft.com/office/drawing/2014/main" id="{70F08ABF-99E0-45A8-6B88-C53BEE6AE808}"/>
                  </a:ext>
                </a:extLst>
              </p:cNvPr>
              <p:cNvSpPr txBox="1"/>
              <p:nvPr/>
            </p:nvSpPr>
            <p:spPr>
              <a:xfrm>
                <a:off x="6928450" y="4439863"/>
                <a:ext cx="3870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40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5" name="文字方塊 74">
                <a:extLst>
                  <a:ext uri="{FF2B5EF4-FFF2-40B4-BE49-F238E27FC236}">
                    <a16:creationId xmlns:a16="http://schemas.microsoft.com/office/drawing/2014/main" id="{551B6AF2-9B88-ACBE-7B23-482778AA250F}"/>
                  </a:ext>
                </a:extLst>
              </p:cNvPr>
              <p:cNvSpPr txBox="1"/>
              <p:nvPr/>
            </p:nvSpPr>
            <p:spPr>
              <a:xfrm>
                <a:off x="7412015" y="4437062"/>
                <a:ext cx="3870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60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FC130DCE-CC2C-B65E-E7CC-0CC1BC867E40}"/>
                  </a:ext>
                </a:extLst>
              </p:cNvPr>
              <p:cNvSpPr txBox="1"/>
              <p:nvPr/>
            </p:nvSpPr>
            <p:spPr>
              <a:xfrm>
                <a:off x="7870996" y="4437020"/>
                <a:ext cx="3870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80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id="{064F3BFB-9E8D-56B5-25F7-8E338AD149E7}"/>
                  </a:ext>
                </a:extLst>
              </p:cNvPr>
              <p:cNvSpPr txBox="1"/>
              <p:nvPr/>
            </p:nvSpPr>
            <p:spPr>
              <a:xfrm>
                <a:off x="8278702" y="4440237"/>
                <a:ext cx="5078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100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D94733CB-5F65-1EC4-C563-48F9797F6778}"/>
                  </a:ext>
                </a:extLst>
              </p:cNvPr>
              <p:cNvSpPr txBox="1"/>
              <p:nvPr/>
            </p:nvSpPr>
            <p:spPr>
              <a:xfrm>
                <a:off x="8683625" y="4425356"/>
                <a:ext cx="6992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dirty="0"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分數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)</a:t>
                </a:r>
                <a:endParaRPr lang="zh-TW" altLang="en-US" sz="1600" dirty="0"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0D7179E-F1F8-8856-30A0-5E61E473EF3A}"/>
              </a:ext>
            </a:extLst>
          </p:cNvPr>
          <p:cNvGrpSpPr/>
          <p:nvPr/>
        </p:nvGrpSpPr>
        <p:grpSpPr>
          <a:xfrm>
            <a:off x="3302080" y="2822976"/>
            <a:ext cx="5586366" cy="1802237"/>
            <a:chOff x="908258" y="2968545"/>
            <a:chExt cx="3413760" cy="1101325"/>
          </a:xfrm>
        </p:grpSpPr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6C0A1995-E769-C291-16AE-960D534832F2}"/>
                </a:ext>
              </a:extLst>
            </p:cNvPr>
            <p:cNvCxnSpPr/>
            <p:nvPr/>
          </p:nvCxnSpPr>
          <p:spPr>
            <a:xfrm flipV="1">
              <a:off x="2960578" y="2974254"/>
              <a:ext cx="0" cy="1016061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EEDE9431-D365-1CC5-D911-45D588019A03}"/>
                </a:ext>
              </a:extLst>
            </p:cNvPr>
            <p:cNvCxnSpPr/>
            <p:nvPr/>
          </p:nvCxnSpPr>
          <p:spPr>
            <a:xfrm flipV="1">
              <a:off x="3631138" y="2968545"/>
              <a:ext cx="0" cy="1016061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BF8C2A28-B7C2-7659-334A-17BB2737E224}"/>
                </a:ext>
              </a:extLst>
            </p:cNvPr>
            <p:cNvCxnSpPr/>
            <p:nvPr/>
          </p:nvCxnSpPr>
          <p:spPr>
            <a:xfrm flipV="1">
              <a:off x="1604218" y="2983318"/>
              <a:ext cx="0" cy="1016061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F1668BF5-8C8A-B944-22EE-7C1C57EA85A7}"/>
                </a:ext>
              </a:extLst>
            </p:cNvPr>
            <p:cNvCxnSpPr/>
            <p:nvPr/>
          </p:nvCxnSpPr>
          <p:spPr>
            <a:xfrm flipV="1">
              <a:off x="2274778" y="2977609"/>
              <a:ext cx="0" cy="1016061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8797F9BA-5CFD-3A10-1605-440BA7C64B54}"/>
                </a:ext>
              </a:extLst>
            </p:cNvPr>
            <p:cNvSpPr/>
            <p:nvPr/>
          </p:nvSpPr>
          <p:spPr>
            <a:xfrm>
              <a:off x="908258" y="2983318"/>
              <a:ext cx="3413760" cy="10160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4" name="直線接點 93">
              <a:extLst>
                <a:ext uri="{FF2B5EF4-FFF2-40B4-BE49-F238E27FC236}">
                  <a16:creationId xmlns:a16="http://schemas.microsoft.com/office/drawing/2014/main" id="{87E0EA97-562C-9CE7-444C-50552C76FC88}"/>
                </a:ext>
              </a:extLst>
            </p:cNvPr>
            <p:cNvCxnSpPr/>
            <p:nvPr/>
          </p:nvCxnSpPr>
          <p:spPr>
            <a:xfrm flipV="1">
              <a:off x="1604218" y="3923193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接點 94">
              <a:extLst>
                <a:ext uri="{FF2B5EF4-FFF2-40B4-BE49-F238E27FC236}">
                  <a16:creationId xmlns:a16="http://schemas.microsoft.com/office/drawing/2014/main" id="{7B471A4E-C244-B65A-DF81-A405F5D64AC7}"/>
                </a:ext>
              </a:extLst>
            </p:cNvPr>
            <p:cNvCxnSpPr/>
            <p:nvPr/>
          </p:nvCxnSpPr>
          <p:spPr>
            <a:xfrm flipV="1">
              <a:off x="2274778" y="3923179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>
              <a:extLst>
                <a:ext uri="{FF2B5EF4-FFF2-40B4-BE49-F238E27FC236}">
                  <a16:creationId xmlns:a16="http://schemas.microsoft.com/office/drawing/2014/main" id="{0BDF7230-6390-9744-C8F5-84D4CA794A24}"/>
                </a:ext>
              </a:extLst>
            </p:cNvPr>
            <p:cNvCxnSpPr/>
            <p:nvPr/>
          </p:nvCxnSpPr>
          <p:spPr>
            <a:xfrm flipV="1">
              <a:off x="2955498" y="3926974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接點 96">
              <a:extLst>
                <a:ext uri="{FF2B5EF4-FFF2-40B4-BE49-F238E27FC236}">
                  <a16:creationId xmlns:a16="http://schemas.microsoft.com/office/drawing/2014/main" id="{B729944A-6DAB-21DD-8333-7EEC0DCBB76F}"/>
                </a:ext>
              </a:extLst>
            </p:cNvPr>
            <p:cNvCxnSpPr/>
            <p:nvPr/>
          </p:nvCxnSpPr>
          <p:spPr>
            <a:xfrm flipV="1">
              <a:off x="3631138" y="3928887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>
              <a:extLst>
                <a:ext uri="{FF2B5EF4-FFF2-40B4-BE49-F238E27FC236}">
                  <a16:creationId xmlns:a16="http://schemas.microsoft.com/office/drawing/2014/main" id="{CF3C3814-407B-703F-ED39-ED29F3A94FE5}"/>
                </a:ext>
              </a:extLst>
            </p:cNvPr>
            <p:cNvCxnSpPr/>
            <p:nvPr/>
          </p:nvCxnSpPr>
          <p:spPr>
            <a:xfrm flipV="1">
              <a:off x="4320960" y="3925721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接點 98">
              <a:extLst>
                <a:ext uri="{FF2B5EF4-FFF2-40B4-BE49-F238E27FC236}">
                  <a16:creationId xmlns:a16="http://schemas.microsoft.com/office/drawing/2014/main" id="{E74A7DDB-CA0C-0BA2-2AA9-DC0BE129E352}"/>
                </a:ext>
              </a:extLst>
            </p:cNvPr>
            <p:cNvCxnSpPr/>
            <p:nvPr/>
          </p:nvCxnSpPr>
          <p:spPr>
            <a:xfrm flipV="1">
              <a:off x="909316" y="3925078"/>
              <a:ext cx="0" cy="14098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7D781081-C6A2-1D5D-F63C-45B17AEDCD95}"/>
                </a:ext>
              </a:extLst>
            </p:cNvPr>
            <p:cNvSpPr/>
            <p:nvPr/>
          </p:nvSpPr>
          <p:spPr>
            <a:xfrm>
              <a:off x="2807331" y="3127326"/>
              <a:ext cx="1126043" cy="1935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4" name="直線接點 103">
              <a:extLst>
                <a:ext uri="{FF2B5EF4-FFF2-40B4-BE49-F238E27FC236}">
                  <a16:creationId xmlns:a16="http://schemas.microsoft.com/office/drawing/2014/main" id="{464C3242-4D8A-212A-58B5-9A659E744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4798" y="3127326"/>
              <a:ext cx="0" cy="19354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接點 107">
              <a:extLst>
                <a:ext uri="{FF2B5EF4-FFF2-40B4-BE49-F238E27FC236}">
                  <a16:creationId xmlns:a16="http://schemas.microsoft.com/office/drawing/2014/main" id="{4BD0DB22-89A3-2552-DAEE-8D01A2175CD7}"/>
                </a:ext>
              </a:extLst>
            </p:cNvPr>
            <p:cNvCxnSpPr>
              <a:cxnSpLocks/>
              <a:stCxn id="102" idx="3"/>
            </p:cNvCxnSpPr>
            <p:nvPr/>
          </p:nvCxnSpPr>
          <p:spPr>
            <a:xfrm>
              <a:off x="3933374" y="3224096"/>
              <a:ext cx="108375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9B8ECBF6-E626-A687-3525-9BD8DACD68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47697" y="3147896"/>
              <a:ext cx="0" cy="1524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接點 111">
              <a:extLst>
                <a:ext uri="{FF2B5EF4-FFF2-40B4-BE49-F238E27FC236}">
                  <a16:creationId xmlns:a16="http://schemas.microsoft.com/office/drawing/2014/main" id="{96E789AA-E35E-B5C8-5C26-C7D51578B9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4630" y="3147896"/>
              <a:ext cx="0" cy="1524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ED8F7F4A-2ED4-EA30-EF27-CB5E765E7C04}"/>
                </a:ext>
              </a:extLst>
            </p:cNvPr>
            <p:cNvCxnSpPr>
              <a:endCxn id="102" idx="1"/>
            </p:cNvCxnSpPr>
            <p:nvPr/>
          </p:nvCxnSpPr>
          <p:spPr>
            <a:xfrm>
              <a:off x="1516165" y="3224096"/>
              <a:ext cx="1291166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97F9AE1B-2B4A-BD3D-759D-0ABEF407D747}"/>
                </a:ext>
              </a:extLst>
            </p:cNvPr>
            <p:cNvSpPr/>
            <p:nvPr/>
          </p:nvSpPr>
          <p:spPr>
            <a:xfrm>
              <a:off x="2125343" y="3559503"/>
              <a:ext cx="1397420" cy="1935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A30760DE-5D6D-C753-2D23-32C7E9B5B4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5931" y="3559503"/>
              <a:ext cx="0" cy="19354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>
              <a:extLst>
                <a:ext uri="{FF2B5EF4-FFF2-40B4-BE49-F238E27FC236}">
                  <a16:creationId xmlns:a16="http://schemas.microsoft.com/office/drawing/2014/main" id="{553149B6-5BBC-7C69-5870-9A7E9032E4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66230" y="3583711"/>
              <a:ext cx="0" cy="136786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FFC051B3-9094-37ED-69FA-B77B2242F0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2063" y="3583711"/>
              <a:ext cx="0" cy="1524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:a16="http://schemas.microsoft.com/office/drawing/2014/main" id="{E56655C1-BEC1-4369-DE5F-70F4998A9CC2}"/>
                </a:ext>
              </a:extLst>
            </p:cNvPr>
            <p:cNvCxnSpPr>
              <a:endCxn id="115" idx="1"/>
            </p:cNvCxnSpPr>
            <p:nvPr/>
          </p:nvCxnSpPr>
          <p:spPr>
            <a:xfrm flipV="1">
              <a:off x="1727831" y="3656273"/>
              <a:ext cx="397512" cy="4453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BB44D505-331C-8E56-0A11-DAD3E9713963}"/>
                </a:ext>
              </a:extLst>
            </p:cNvPr>
            <p:cNvCxnSpPr>
              <a:stCxn id="115" idx="3"/>
            </p:cNvCxnSpPr>
            <p:nvPr/>
          </p:nvCxnSpPr>
          <p:spPr>
            <a:xfrm>
              <a:off x="3522763" y="3656273"/>
              <a:ext cx="641350" cy="1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15EEA5B3-B15F-8885-8832-F060629C4D88}"/>
              </a:ext>
            </a:extLst>
          </p:cNvPr>
          <p:cNvSpPr txBox="1"/>
          <p:nvPr/>
        </p:nvSpPr>
        <p:spPr>
          <a:xfrm>
            <a:off x="2487911" y="3060759"/>
            <a:ext cx="8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甲班</a:t>
            </a:r>
          </a:p>
        </p:txBody>
      </p:sp>
      <p:sp>
        <p:nvSpPr>
          <p:cNvPr id="129" name="文字方塊 128">
            <a:extLst>
              <a:ext uri="{FF2B5EF4-FFF2-40B4-BE49-F238E27FC236}">
                <a16:creationId xmlns:a16="http://schemas.microsoft.com/office/drawing/2014/main" id="{E5E20CAD-DBA9-83C0-7CCC-FBC18834B68D}"/>
              </a:ext>
            </a:extLst>
          </p:cNvPr>
          <p:cNvSpPr txBox="1"/>
          <p:nvPr/>
        </p:nvSpPr>
        <p:spPr>
          <a:xfrm>
            <a:off x="2471285" y="3860563"/>
            <a:ext cx="8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乙班</a:t>
            </a:r>
          </a:p>
        </p:txBody>
      </p:sp>
      <p:sp>
        <p:nvSpPr>
          <p:cNvPr id="130" name="文字方塊 129">
            <a:extLst>
              <a:ext uri="{FF2B5EF4-FFF2-40B4-BE49-F238E27FC236}">
                <a16:creationId xmlns:a16="http://schemas.microsoft.com/office/drawing/2014/main" id="{18672497-C84B-8DB6-778F-D33940E6D6EF}"/>
              </a:ext>
            </a:extLst>
          </p:cNvPr>
          <p:cNvSpPr txBox="1"/>
          <p:nvPr/>
        </p:nvSpPr>
        <p:spPr>
          <a:xfrm>
            <a:off x="5192539" y="4615872"/>
            <a:ext cx="68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40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18D4623B-160D-EC72-D625-00B49E923BB4}"/>
              </a:ext>
            </a:extLst>
          </p:cNvPr>
          <p:cNvSpPr txBox="1"/>
          <p:nvPr/>
        </p:nvSpPr>
        <p:spPr>
          <a:xfrm>
            <a:off x="6302329" y="4607894"/>
            <a:ext cx="68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60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32" name="文字方塊 131">
            <a:extLst>
              <a:ext uri="{FF2B5EF4-FFF2-40B4-BE49-F238E27FC236}">
                <a16:creationId xmlns:a16="http://schemas.microsoft.com/office/drawing/2014/main" id="{F578A662-3DFE-97F2-57ED-0675CA4E9C6C}"/>
              </a:ext>
            </a:extLst>
          </p:cNvPr>
          <p:cNvSpPr txBox="1"/>
          <p:nvPr/>
        </p:nvSpPr>
        <p:spPr>
          <a:xfrm>
            <a:off x="7427137" y="4611746"/>
            <a:ext cx="68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80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C7DB37AE-2D32-621F-5372-90E522A3E2C4}"/>
              </a:ext>
            </a:extLst>
          </p:cNvPr>
          <p:cNvSpPr txBox="1"/>
          <p:nvPr/>
        </p:nvSpPr>
        <p:spPr>
          <a:xfrm>
            <a:off x="8419613" y="4594338"/>
            <a:ext cx="89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100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565F2097-7048-85AE-AEDB-9BB2E5174E68}"/>
              </a:ext>
            </a:extLst>
          </p:cNvPr>
          <p:cNvSpPr txBox="1"/>
          <p:nvPr/>
        </p:nvSpPr>
        <p:spPr>
          <a:xfrm>
            <a:off x="4086905" y="4599628"/>
            <a:ext cx="68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20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A0A2E0C9-1CB6-1FB2-33C1-BC28047283A6}"/>
              </a:ext>
            </a:extLst>
          </p:cNvPr>
          <p:cNvSpPr txBox="1"/>
          <p:nvPr/>
        </p:nvSpPr>
        <p:spPr>
          <a:xfrm>
            <a:off x="2968271" y="4577523"/>
            <a:ext cx="68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526ED408-EB1E-778E-1B32-8F36EA62EA24}"/>
              </a:ext>
            </a:extLst>
          </p:cNvPr>
          <p:cNvSpPr txBox="1"/>
          <p:nvPr/>
        </p:nvSpPr>
        <p:spPr>
          <a:xfrm>
            <a:off x="7805468" y="4889468"/>
            <a:ext cx="155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成績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分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A441AAB-5CEB-A5D4-6D13-529BDE5AD17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009587" y="4651486"/>
            <a:ext cx="720000" cy="709200"/>
          </a:xfrm>
          <a:prstGeom prst="rect">
            <a:avLst/>
          </a:prstGeom>
        </p:spPr>
      </p:pic>
      <p:sp>
        <p:nvSpPr>
          <p:cNvPr id="17" name="文字方塊 3">
            <a:extLst>
              <a:ext uri="{FF2B5EF4-FFF2-40B4-BE49-F238E27FC236}">
                <a16:creationId xmlns:a16="http://schemas.microsoft.com/office/drawing/2014/main" id="{DB15C796-62C7-B9B8-B2A8-3EDC5019A340}"/>
              </a:ext>
            </a:extLst>
          </p:cNvPr>
          <p:cNvSpPr txBox="1"/>
          <p:nvPr/>
        </p:nvSpPr>
        <p:spPr>
          <a:xfrm>
            <a:off x="10785387" y="4403042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352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盒狀圖基本觀念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33064D1-A706-81D3-BE5F-21499D5BBFE0}"/>
              </a:ext>
            </a:extLst>
          </p:cNvPr>
          <p:cNvSpPr/>
          <p:nvPr/>
        </p:nvSpPr>
        <p:spPr>
          <a:xfrm>
            <a:off x="3887150" y="2623550"/>
            <a:ext cx="3411423" cy="59630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67D72C02-151C-9E20-5C6D-2BF54C2956BD}"/>
              </a:ext>
            </a:extLst>
          </p:cNvPr>
          <p:cNvCxnSpPr>
            <a:cxnSpLocks/>
          </p:cNvCxnSpPr>
          <p:nvPr/>
        </p:nvCxnSpPr>
        <p:spPr>
          <a:xfrm flipV="1">
            <a:off x="6178615" y="2623550"/>
            <a:ext cx="0" cy="59630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2C9396B8-81E4-9A4B-4D30-037A9468ACD0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2662398" y="2921702"/>
            <a:ext cx="1224752" cy="1372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4CA717A9-FE7D-A2DA-0E49-0593EDDA6AF8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7298573" y="2921703"/>
            <a:ext cx="2231028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F17E73DC-7E5F-BBE6-189F-4049D662848A}"/>
              </a:ext>
            </a:extLst>
          </p:cNvPr>
          <p:cNvSpPr txBox="1"/>
          <p:nvPr/>
        </p:nvSpPr>
        <p:spPr>
          <a:xfrm>
            <a:off x="2142397" y="2213831"/>
            <a:ext cx="108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ea typeface="微軟正黑體" panose="020B0604030504040204" pitchFamily="34" charset="-120"/>
              </a:rPr>
              <a:t>最小</a:t>
            </a: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6249F982-54C4-317A-4D10-3537915410D0}"/>
              </a:ext>
            </a:extLst>
          </p:cNvPr>
          <p:cNvCxnSpPr>
            <a:cxnSpLocks/>
          </p:cNvCxnSpPr>
          <p:nvPr/>
        </p:nvCxnSpPr>
        <p:spPr>
          <a:xfrm flipV="1">
            <a:off x="2676091" y="2622822"/>
            <a:ext cx="0" cy="59630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C1CF516-CA61-CAB5-6B4A-67A3B699B9B2}"/>
              </a:ext>
            </a:extLst>
          </p:cNvPr>
          <p:cNvCxnSpPr>
            <a:cxnSpLocks/>
          </p:cNvCxnSpPr>
          <p:nvPr/>
        </p:nvCxnSpPr>
        <p:spPr>
          <a:xfrm flipV="1">
            <a:off x="9529523" y="2619171"/>
            <a:ext cx="0" cy="59630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DBE3E833-8693-4FC3-63ED-1C19AF7B48A3}"/>
              </a:ext>
            </a:extLst>
          </p:cNvPr>
          <p:cNvSpPr txBox="1"/>
          <p:nvPr/>
        </p:nvSpPr>
        <p:spPr>
          <a:xfrm>
            <a:off x="8965351" y="2213831"/>
            <a:ext cx="108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ea typeface="微軟正黑體" panose="020B0604030504040204" pitchFamily="34" charset="-120"/>
              </a:rPr>
              <a:t>最大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673D34C-86EB-4A4F-3E15-08F366048E43}"/>
              </a:ext>
            </a:extLst>
          </p:cNvPr>
          <p:cNvSpPr txBox="1"/>
          <p:nvPr/>
        </p:nvSpPr>
        <p:spPr>
          <a:xfrm>
            <a:off x="771263" y="4639799"/>
            <a:ext cx="459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2 </a:t>
            </a:r>
            <a:r>
              <a:rPr lang="en-US" altLang="zh-TW" dirty="0"/>
              <a:t> , </a:t>
            </a:r>
            <a:r>
              <a:rPr lang="en-US" altLang="zh-TW" b="1" dirty="0"/>
              <a:t> 7  </a:t>
            </a:r>
            <a:r>
              <a:rPr lang="en-US" altLang="zh-TW" dirty="0"/>
              <a:t>,  </a:t>
            </a:r>
            <a:r>
              <a:rPr lang="en-US" altLang="zh-TW" b="1" dirty="0"/>
              <a:t>13</a:t>
            </a:r>
            <a:r>
              <a:rPr lang="en-US" altLang="zh-TW" dirty="0"/>
              <a:t>  , </a:t>
            </a:r>
            <a:r>
              <a:rPr lang="en-US" altLang="zh-TW" b="1" dirty="0"/>
              <a:t> 14  </a:t>
            </a:r>
            <a:r>
              <a:rPr lang="en-US" altLang="zh-TW" dirty="0"/>
              <a:t>,  </a:t>
            </a:r>
            <a:r>
              <a:rPr lang="en-US" altLang="zh-TW" b="1" dirty="0"/>
              <a:t>25 </a:t>
            </a:r>
            <a:r>
              <a:rPr lang="en-US" altLang="zh-TW" dirty="0"/>
              <a:t> ,  </a:t>
            </a:r>
            <a:r>
              <a:rPr lang="en-US" altLang="zh-TW" b="1" dirty="0"/>
              <a:t>36 </a:t>
            </a:r>
            <a:r>
              <a:rPr lang="en-US" altLang="zh-TW" dirty="0"/>
              <a:t> ,  </a:t>
            </a:r>
            <a:r>
              <a:rPr lang="en-US" altLang="zh-TW" b="1" dirty="0"/>
              <a:t>47 </a:t>
            </a:r>
            <a:r>
              <a:rPr lang="en-US" altLang="zh-TW" dirty="0"/>
              <a:t> ,  </a:t>
            </a:r>
            <a:r>
              <a:rPr lang="en-US" altLang="zh-TW" b="1" dirty="0"/>
              <a:t>48  </a:t>
            </a:r>
            <a:r>
              <a:rPr lang="en-US" altLang="zh-TW" dirty="0"/>
              <a:t>,</a:t>
            </a:r>
            <a:r>
              <a:rPr lang="en-US" altLang="zh-TW" b="1" dirty="0"/>
              <a:t>  69  </a:t>
            </a:r>
            <a:endParaRPr lang="zh-TW" altLang="en-US" b="1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47B20D4-4D08-395B-D32E-DFAC57564182}"/>
              </a:ext>
            </a:extLst>
          </p:cNvPr>
          <p:cNvSpPr txBox="1"/>
          <p:nvPr/>
        </p:nvSpPr>
        <p:spPr>
          <a:xfrm>
            <a:off x="3381018" y="1437536"/>
            <a:ext cx="5448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11 </a:t>
            </a:r>
            <a:r>
              <a:rPr lang="en-US" altLang="zh-TW" sz="2000" dirty="0"/>
              <a:t> , </a:t>
            </a:r>
            <a:r>
              <a:rPr lang="en-US" altLang="zh-TW" sz="2000" b="1" dirty="0"/>
              <a:t> 12  </a:t>
            </a:r>
            <a:r>
              <a:rPr lang="en-US" altLang="zh-TW" sz="2000" dirty="0"/>
              <a:t>,  </a:t>
            </a:r>
            <a:r>
              <a:rPr lang="en-US" altLang="zh-TW" sz="2000" b="1" dirty="0"/>
              <a:t>13</a:t>
            </a:r>
            <a:r>
              <a:rPr lang="en-US" altLang="zh-TW" sz="2000" dirty="0"/>
              <a:t>  , </a:t>
            </a:r>
            <a:r>
              <a:rPr lang="en-US" altLang="zh-TW" sz="2000" b="1" dirty="0"/>
              <a:t> 19  </a:t>
            </a:r>
            <a:r>
              <a:rPr lang="en-US" altLang="zh-TW" sz="2000" dirty="0"/>
              <a:t>,  </a:t>
            </a:r>
            <a:r>
              <a:rPr lang="en-US" altLang="zh-TW" sz="2000" b="1" dirty="0"/>
              <a:t>21 </a:t>
            </a:r>
            <a:r>
              <a:rPr lang="en-US" altLang="zh-TW" sz="2000" dirty="0"/>
              <a:t> ,  </a:t>
            </a:r>
            <a:r>
              <a:rPr lang="en-US" altLang="zh-TW" sz="2000" b="1" dirty="0"/>
              <a:t>22 </a:t>
            </a:r>
            <a:r>
              <a:rPr lang="en-US" altLang="zh-TW" sz="2000" dirty="0"/>
              <a:t> </a:t>
            </a:r>
            <a:r>
              <a:rPr lang="en-US" altLang="zh-TW" sz="2000"/>
              <a:t>,  </a:t>
            </a:r>
            <a:r>
              <a:rPr lang="en-US" altLang="zh-TW" sz="2000" b="1"/>
              <a:t>22 </a:t>
            </a:r>
            <a:r>
              <a:rPr lang="en-US" altLang="zh-TW" sz="2000"/>
              <a:t> </a:t>
            </a:r>
            <a:r>
              <a:rPr lang="en-US" altLang="zh-TW" sz="2000" dirty="0"/>
              <a:t>,  </a:t>
            </a:r>
            <a:r>
              <a:rPr lang="en-US" altLang="zh-TW" sz="2000" b="1" dirty="0"/>
              <a:t>38</a:t>
            </a:r>
            <a:endParaRPr lang="zh-TW" altLang="en-US" sz="2000" b="1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DBD0510-88E7-BB43-1392-115477960170}"/>
              </a:ext>
            </a:extLst>
          </p:cNvPr>
          <p:cNvSpPr txBox="1"/>
          <p:nvPr/>
        </p:nvSpPr>
        <p:spPr>
          <a:xfrm>
            <a:off x="6992586" y="4639799"/>
            <a:ext cx="2227504" cy="369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2 </a:t>
            </a:r>
            <a:r>
              <a:rPr lang="en-US" altLang="zh-TW" dirty="0"/>
              <a:t> , </a:t>
            </a:r>
            <a:r>
              <a:rPr lang="en-US" altLang="zh-TW" b="1" dirty="0"/>
              <a:t> 7  </a:t>
            </a:r>
            <a:r>
              <a:rPr lang="en-US" altLang="zh-TW" dirty="0"/>
              <a:t>,  </a:t>
            </a:r>
            <a:r>
              <a:rPr lang="en-US" altLang="zh-TW" b="1" dirty="0"/>
              <a:t>9</a:t>
            </a:r>
            <a:r>
              <a:rPr lang="en-US" altLang="zh-TW" dirty="0"/>
              <a:t>  , </a:t>
            </a:r>
            <a:r>
              <a:rPr lang="en-US" altLang="zh-TW" b="1" dirty="0"/>
              <a:t> 10  </a:t>
            </a:r>
            <a:r>
              <a:rPr lang="en-US" altLang="zh-TW" dirty="0"/>
              <a:t>,  </a:t>
            </a:r>
            <a:r>
              <a:rPr lang="en-US" altLang="zh-TW" b="1" dirty="0"/>
              <a:t>11 </a:t>
            </a:r>
            <a:r>
              <a:rPr lang="en-US" altLang="zh-TW" dirty="0"/>
              <a:t> </a:t>
            </a:r>
            <a:r>
              <a:rPr lang="zh-TW" altLang="en-US" dirty="0"/>
              <a:t> </a:t>
            </a:r>
            <a:endParaRPr lang="zh-TW" altLang="en-US" b="1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9083636-3A67-ECAF-D1D7-2AA17057FA84}"/>
              </a:ext>
            </a:extLst>
          </p:cNvPr>
          <p:cNvSpPr txBox="1"/>
          <p:nvPr/>
        </p:nvSpPr>
        <p:spPr>
          <a:xfrm>
            <a:off x="9703858" y="4640225"/>
            <a:ext cx="1676688" cy="369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2 </a:t>
            </a:r>
            <a:r>
              <a:rPr lang="en-US" altLang="zh-TW" dirty="0"/>
              <a:t> , </a:t>
            </a:r>
            <a:r>
              <a:rPr lang="en-US" altLang="zh-TW" b="1" dirty="0"/>
              <a:t> 7  </a:t>
            </a:r>
            <a:r>
              <a:rPr lang="en-US" altLang="zh-TW" dirty="0"/>
              <a:t>,  </a:t>
            </a:r>
            <a:r>
              <a:rPr lang="en-US" altLang="zh-TW" b="1" dirty="0"/>
              <a:t>9  </a:t>
            </a:r>
            <a:r>
              <a:rPr lang="en-US" altLang="zh-TW" dirty="0"/>
              <a:t>,  </a:t>
            </a:r>
            <a:r>
              <a:rPr lang="en-US" altLang="zh-TW" b="1" dirty="0"/>
              <a:t>11 </a:t>
            </a:r>
            <a:r>
              <a:rPr lang="en-US" altLang="zh-TW" dirty="0"/>
              <a:t> </a:t>
            </a:r>
            <a:r>
              <a:rPr lang="zh-TW" altLang="en-US" dirty="0"/>
              <a:t> 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22550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4" grpId="0"/>
      <p:bldP spid="32" grpId="0"/>
      <p:bldP spid="6" grpId="0"/>
      <p:bldP spid="11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24326</TotalTime>
  <Words>309</Words>
  <Application>Microsoft Office PowerPoint</Application>
  <PresentationFormat>寬螢幕</PresentationFormat>
  <Paragraphs>35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成績盒狀圖</vt:lpstr>
      <vt:lpstr>盒狀圖基本觀念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1156</cp:revision>
  <dcterms:created xsi:type="dcterms:W3CDTF">2015-07-26T15:18:38Z</dcterms:created>
  <dcterms:modified xsi:type="dcterms:W3CDTF">2023-11-29T05:36:42Z</dcterms:modified>
</cp:coreProperties>
</file>