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4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8209AB-AB57-4C54-8EF2-F897CD278CC6}" v="83" dt="2023-10-05T08:09:39.2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92760" autoAdjust="0"/>
  </p:normalViewPr>
  <p:slideViewPr>
    <p:cSldViewPr snapToGrid="0">
      <p:cViewPr varScale="1">
        <p:scale>
          <a:sx n="65" d="100"/>
          <a:sy n="65" d="100"/>
        </p:scale>
        <p:origin x="72" y="244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modSld">
      <pc:chgData name="代數白痴 顧" userId="316db6a4f7ef8138" providerId="LiveId" clId="{9D8209AB-AB57-4C54-8EF2-F897CD278CC6}" dt="2023-10-05T08:10:12.850" v="4314" actId="478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111 </a:t>
            </a:r>
            <a:r>
              <a:rPr lang="zh-TW" altLang="en-US" baseline="0" dirty="0"/>
              <a:t>年特招題，有一組資料由小至大為 </a:t>
            </a:r>
            <a:r>
              <a:rPr lang="en-US" altLang="zh-TW" baseline="0" dirty="0"/>
              <a:t>8</a:t>
            </a:r>
            <a:r>
              <a:rPr lang="zh-TW" altLang="en-US" baseline="0" dirty="0"/>
              <a:t>，</a:t>
            </a:r>
            <a:r>
              <a:rPr lang="en-US" altLang="zh-TW" baseline="0" dirty="0"/>
              <a:t>9</a:t>
            </a:r>
            <a:r>
              <a:rPr lang="zh-TW" altLang="en-US" baseline="0" dirty="0"/>
              <a:t>，</a:t>
            </a:r>
            <a:r>
              <a:rPr lang="en-US" altLang="zh-TW" baseline="0" dirty="0"/>
              <a:t> </a:t>
            </a:r>
            <a:r>
              <a:rPr lang="zh-TW" altLang="en-US" baseline="0" dirty="0"/>
              <a:t>兩個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3 </a:t>
            </a:r>
            <a:r>
              <a:rPr lang="zh-TW" altLang="en-US" baseline="0" dirty="0"/>
              <a:t>個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個 </a:t>
            </a:r>
            <a:r>
              <a:rPr lang="en-US" altLang="zh-TW" baseline="0" dirty="0"/>
              <a:t>c</a:t>
            </a:r>
            <a:r>
              <a:rPr lang="zh-TW" altLang="en-US" baseline="0" dirty="0"/>
              <a:t>，還有 </a:t>
            </a:r>
            <a:r>
              <a:rPr lang="en-US" altLang="zh-TW" baseline="0" dirty="0"/>
              <a:t>19</a:t>
            </a:r>
            <a:r>
              <a:rPr lang="zh-TW" altLang="en-US" baseline="0" dirty="0"/>
              <a:t>、</a:t>
            </a:r>
            <a:r>
              <a:rPr lang="en-US" altLang="zh-TW" baseline="0" dirty="0"/>
              <a:t>20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若此組資料的算術平均數為 </a:t>
            </a:r>
            <a:r>
              <a:rPr lang="en-US" altLang="zh-TW" baseline="0" dirty="0"/>
              <a:t>15</a:t>
            </a:r>
            <a:r>
              <a:rPr lang="zh-TW" altLang="en-US" baseline="0" dirty="0"/>
              <a:t>。還記得平均怎麼算嗎</a:t>
            </a:r>
            <a:r>
              <a:rPr lang="en-US" altLang="zh-TW" baseline="0" dirty="0"/>
              <a:t>?</a:t>
            </a:r>
            <a:r>
              <a:rPr lang="zh-TW" altLang="en-US" baseline="0" dirty="0"/>
              <a:t> 就是總和 </a:t>
            </a:r>
            <a:r>
              <a:rPr lang="en-US" altLang="zh-TW" baseline="0" dirty="0"/>
              <a:t>8 + 9 + 2a + 3b + 2c + 19 + 20 </a:t>
            </a:r>
            <a:r>
              <a:rPr lang="zh-TW" altLang="en-US" baseline="0" dirty="0"/>
              <a:t>除以總共有 </a:t>
            </a:r>
            <a:r>
              <a:rPr lang="en-US" altLang="zh-TW" baseline="0" dirty="0"/>
              <a:t>11 </a:t>
            </a:r>
            <a:r>
              <a:rPr lang="zh-TW" altLang="en-US" baseline="0" dirty="0"/>
              <a:t>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會等於平均 </a:t>
            </a:r>
            <a:r>
              <a:rPr lang="en-US" altLang="zh-TW" baseline="0" dirty="0"/>
              <a:t>15</a:t>
            </a:r>
            <a:r>
              <a:rPr lang="zh-TW" altLang="en-US" baseline="0" dirty="0"/>
              <a:t>。這個式子先擺著，有需要再回來化簡。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下一個條件，中位數為 </a:t>
            </a:r>
            <a:r>
              <a:rPr lang="en-US" altLang="zh-TW" baseline="0" dirty="0"/>
              <a:t>15</a:t>
            </a:r>
            <a:r>
              <a:rPr lang="zh-TW" altLang="en-US" baseline="0" dirty="0"/>
              <a:t>，剛剛數了有 </a:t>
            </a:r>
            <a:r>
              <a:rPr lang="en-US" altLang="zh-TW" baseline="0" dirty="0"/>
              <a:t>11 </a:t>
            </a:r>
            <a:r>
              <a:rPr lang="zh-TW" altLang="en-US" baseline="0" dirty="0"/>
              <a:t>個資料，中位數在哪裡呢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r>
              <a:rPr lang="en-US" altLang="zh-TW" baseline="0" dirty="0"/>
              <a:t>11 </a:t>
            </a:r>
            <a:r>
              <a:rPr lang="zh-TW" altLang="en-US" baseline="0" dirty="0"/>
              <a:t>個資料分一半，有 </a:t>
            </a:r>
            <a:r>
              <a:rPr lang="en-US" altLang="zh-TW" baseline="0" dirty="0"/>
              <a:t>5.5</a:t>
            </a:r>
            <a:r>
              <a:rPr lang="zh-TW" altLang="en-US" baseline="0" dirty="0"/>
              <a:t> 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所以中位數是第 </a:t>
            </a:r>
            <a:r>
              <a:rPr lang="en-US" altLang="zh-TW" baseline="0" dirty="0"/>
              <a:t>6 </a:t>
            </a:r>
            <a:r>
              <a:rPr lang="zh-TW" altLang="en-US" baseline="0" dirty="0"/>
              <a:t>個數，就是這個 </a:t>
            </a:r>
            <a:r>
              <a:rPr lang="en-US" altLang="zh-TW" baseline="0" dirty="0"/>
              <a:t>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15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u="sng" baseline="0" dirty="0"/>
              <a:t>四分位距</a:t>
            </a:r>
            <a:r>
              <a:rPr lang="zh-TW" altLang="en-US" baseline="0" dirty="0"/>
              <a:t>為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，就是第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四分位 </a:t>
            </a:r>
            <a:r>
              <a:rPr lang="en-US" altLang="zh-TW" baseline="0" dirty="0"/>
              <a:t>Q3 </a:t>
            </a:r>
            <a:r>
              <a:rPr lang="zh-TW" altLang="en-US" baseline="0" dirty="0"/>
              <a:t>減 第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四分位 </a:t>
            </a:r>
            <a:r>
              <a:rPr lang="en-US" altLang="zh-TW" baseline="0" dirty="0"/>
              <a:t>Q1 = 4</a:t>
            </a:r>
            <a:r>
              <a:rPr lang="zh-TW" altLang="en-US" baseline="0" dirty="0"/>
              <a:t>，則下列何者為 </a:t>
            </a:r>
            <a:r>
              <a:rPr lang="en-US" altLang="zh-TW" baseline="0" dirty="0"/>
              <a:t>c </a:t>
            </a:r>
            <a:r>
              <a:rPr lang="zh-TW" altLang="en-US" baseline="0" dirty="0"/>
              <a:t>的值呢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從前面的條件看到 </a:t>
            </a:r>
            <a:r>
              <a:rPr lang="en-US" altLang="zh-TW" baseline="0" dirty="0"/>
              <a:t>b = 15</a:t>
            </a:r>
            <a:r>
              <a:rPr lang="zh-TW" altLang="en-US" baseline="0" dirty="0"/>
              <a:t>，代入到這裡，就會有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的關係式。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sz="1400" b="1" baseline="0" dirty="0">
                <a:solidFill>
                  <a:srgbClr val="FF0000"/>
                </a:solidFill>
              </a:rPr>
              <a:t>這類題目，條件有限，通常</a:t>
            </a:r>
            <a:r>
              <a:rPr lang="zh-TW" altLang="en-US" baseline="0" dirty="0"/>
              <a:t>從這個四分位距的條件，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就應該會有另外一個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的關係式跟剛剛那個解聯立。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先來看 </a:t>
            </a:r>
            <a:r>
              <a:rPr lang="en-US" altLang="zh-TW" baseline="0" dirty="0"/>
              <a:t>Q1 &lt;</a:t>
            </a:r>
            <a:r>
              <a:rPr lang="zh-TW" altLang="en-US" baseline="0" dirty="0"/>
              <a:t>變色畫線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是在這組資料中的哪個位置，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四分位數就是將全部 </a:t>
            </a:r>
            <a:r>
              <a:rPr lang="en-US" altLang="zh-TW" baseline="0" dirty="0"/>
              <a:t>11 </a:t>
            </a:r>
            <a:r>
              <a:rPr lang="zh-TW" altLang="en-US" baseline="0" dirty="0"/>
              <a:t>個資料 四等分，一個等分有 </a:t>
            </a:r>
            <a:r>
              <a:rPr lang="en-US" altLang="zh-TW" baseline="0" dirty="0"/>
              <a:t>2.75 </a:t>
            </a:r>
            <a:r>
              <a:rPr lang="zh-TW" altLang="en-US" baseline="0" dirty="0"/>
              <a:t>個資料，所以 </a:t>
            </a:r>
            <a:r>
              <a:rPr lang="en-US" altLang="zh-TW" baseline="0" dirty="0"/>
              <a:t>Q1 </a:t>
            </a:r>
            <a:r>
              <a:rPr lang="zh-TW" altLang="en-US" baseline="0" dirty="0"/>
              <a:t>就是由小到大的第 </a:t>
            </a:r>
            <a:r>
              <a:rPr lang="en-US" altLang="zh-TW" baseline="0" dirty="0"/>
              <a:t>3 </a:t>
            </a:r>
            <a:r>
              <a:rPr lang="zh-TW" altLang="en-US" baseline="0" dirty="0"/>
              <a:t>位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再來看 </a:t>
            </a:r>
            <a:r>
              <a:rPr lang="en-US" altLang="zh-TW" baseline="0" dirty="0"/>
              <a:t>Q3&lt;</a:t>
            </a:r>
            <a:r>
              <a:rPr lang="zh-TW" altLang="en-US" baseline="0" dirty="0"/>
              <a:t>變色畫線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每一等分 </a:t>
            </a:r>
            <a:r>
              <a:rPr lang="en-US" altLang="zh-TW" baseline="0" dirty="0"/>
              <a:t>2.75 </a:t>
            </a:r>
            <a:r>
              <a:rPr lang="zh-TW" altLang="en-US" baseline="0" dirty="0"/>
              <a:t>個資料，由小到大累積三個等分有 </a:t>
            </a:r>
            <a:r>
              <a:rPr lang="en-US" altLang="zh-TW" baseline="0" dirty="0"/>
              <a:t>8.25 </a:t>
            </a:r>
            <a:r>
              <a:rPr lang="zh-TW" altLang="en-US" baseline="0" dirty="0"/>
              <a:t>個資料，</a:t>
            </a:r>
            <a:r>
              <a:rPr lang="en-US" altLang="zh-TW" baseline="0" dirty="0"/>
              <a:t>Q3 </a:t>
            </a:r>
            <a:r>
              <a:rPr lang="zh-TW" altLang="en-US" baseline="0" dirty="0"/>
              <a:t>就是第 </a:t>
            </a:r>
            <a:r>
              <a:rPr lang="en-US" altLang="zh-TW" baseline="0" dirty="0"/>
              <a:t>9 </a:t>
            </a:r>
            <a:r>
              <a:rPr lang="zh-TW" altLang="en-US" baseline="0" dirty="0"/>
              <a:t>位的</a:t>
            </a:r>
            <a:r>
              <a:rPr lang="en-US" altLang="zh-TW" baseline="0" dirty="0"/>
              <a:t> c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就得到</a:t>
            </a:r>
            <a:r>
              <a:rPr lang="en-US" altLang="zh-TW" baseline="0" dirty="0"/>
              <a:t> c – a = 4</a:t>
            </a:r>
            <a:r>
              <a:rPr lang="zh-TW" altLang="en-US" baseline="0" dirty="0"/>
              <a:t>，這個方程式先擺著，</a:t>
            </a:r>
            <a:br>
              <a:rPr lang="en-US" altLang="zh-TW" baseline="0" dirty="0"/>
            </a:br>
            <a:br>
              <a:rPr lang="en-US" altLang="zh-TW" baseline="0" dirty="0"/>
            </a:br>
            <a:r>
              <a:rPr lang="zh-TW" altLang="en-US" baseline="0" dirty="0"/>
              <a:t>現在先回頭整理一下這個看起來計算有點麻煩的式子。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分子中 </a:t>
            </a:r>
            <a:r>
              <a:rPr lang="en-US" altLang="zh-TW" baseline="0" dirty="0"/>
              <a:t>b </a:t>
            </a:r>
            <a:r>
              <a:rPr lang="zh-TW" altLang="en-US" baseline="0" dirty="0"/>
              <a:t>用 </a:t>
            </a:r>
            <a:r>
              <a:rPr lang="en-US" altLang="zh-TW" baseline="0" dirty="0"/>
              <a:t>15 </a:t>
            </a:r>
            <a:r>
              <a:rPr lang="zh-TW" altLang="en-US" baseline="0" dirty="0"/>
              <a:t>換掉以後化簡就會等於 </a:t>
            </a:r>
            <a:r>
              <a:rPr lang="en-US" altLang="zh-TW" baseline="0" dirty="0"/>
              <a:t>101 + 2a + 2c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另外將分母移項過去，所以等號右邊就是 </a:t>
            </a:r>
            <a:r>
              <a:rPr lang="en-US" altLang="zh-TW" baseline="0" dirty="0"/>
              <a:t>11 x 15 = 165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移項 </a:t>
            </a:r>
            <a:r>
              <a:rPr lang="en-US" altLang="zh-TW" baseline="0" dirty="0"/>
              <a:t>2a + 2c = 165 – 101 = 64</a:t>
            </a:r>
            <a:r>
              <a:rPr lang="zh-TW" altLang="en-US" baseline="0" dirty="0"/>
              <a:t>，大家一起除 以</a:t>
            </a:r>
            <a:r>
              <a:rPr lang="en-US" altLang="zh-TW" baseline="0" dirty="0"/>
              <a:t>2 </a:t>
            </a:r>
            <a:r>
              <a:rPr lang="zh-TW" altLang="en-US" baseline="0" dirty="0"/>
              <a:t> 就會得到 </a:t>
            </a:r>
            <a:r>
              <a:rPr lang="en-US" altLang="zh-TW" baseline="0" dirty="0"/>
              <a:t>a + c = 32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這樣就可以跟剛剛的 </a:t>
            </a:r>
            <a:r>
              <a:rPr lang="en-US" altLang="zh-TW" baseline="0" dirty="0"/>
              <a:t>c – a = 4 </a:t>
            </a:r>
            <a:r>
              <a:rPr lang="zh-TW" altLang="en-US" baseline="0" dirty="0"/>
              <a:t>解聯立了，要求 </a:t>
            </a:r>
            <a:r>
              <a:rPr lang="en-US" altLang="zh-TW" baseline="0" dirty="0"/>
              <a:t>c</a:t>
            </a:r>
            <a:r>
              <a:rPr lang="zh-TW" altLang="en-US" baseline="0" dirty="0"/>
              <a:t>，又看到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– a</a:t>
            </a:r>
            <a:r>
              <a:rPr lang="zh-TW" altLang="en-US" baseline="0" dirty="0"/>
              <a:t>，所以兩式相加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就被消掉了，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得到 </a:t>
            </a:r>
            <a:r>
              <a:rPr lang="en-US" altLang="zh-TW" baseline="0" dirty="0"/>
              <a:t>2c = 4 + 32 = 36</a:t>
            </a:r>
            <a:r>
              <a:rPr lang="zh-TW" altLang="en-US" baseline="0" dirty="0"/>
              <a:t>，</a:t>
            </a:r>
            <a:r>
              <a:rPr lang="en-US" altLang="zh-TW" baseline="0" dirty="0"/>
              <a:t>c = 18</a:t>
            </a:r>
            <a:r>
              <a:rPr lang="zh-TW" altLang="en-US" baseline="0" dirty="0"/>
              <a:t>，就算到答案是 </a:t>
            </a:r>
            <a:r>
              <a:rPr lang="en-US" altLang="zh-TW" baseline="0" dirty="0"/>
              <a:t>(B)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這一題觀念上不難，同學要熟悉算術平均數</a:t>
            </a:r>
            <a:r>
              <a:rPr lang="en-US" altLang="zh-TW" baseline="0" dirty="0"/>
              <a:t>(1)</a:t>
            </a:r>
            <a:r>
              <a:rPr lang="zh-TW" altLang="en-US" baseline="0" dirty="0"/>
              <a:t>、中位數</a:t>
            </a:r>
            <a:r>
              <a:rPr lang="en-US" altLang="zh-TW" baseline="0" dirty="0"/>
              <a:t>(2)</a:t>
            </a:r>
            <a:r>
              <a:rPr lang="zh-TW" altLang="en-US" baseline="0" dirty="0"/>
              <a:t>以及四分位距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的定義和計算方法。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按部就班的依照題意找到 未知數 之間的二元一次聯立方程式，就很容易算到答案了。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學生練習是一樣觀念的題目，讓同學自己試試囉。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33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統計計算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764118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有一組資料由小至大為：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8,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9,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,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,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,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,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,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,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,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19,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。若此組資料的算術平均數為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，中位數為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，四分位距為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，則下列何者為</a:t>
            </a:r>
            <a:r>
              <a:rPr lang="zh-TW" altLang="en-US" sz="2000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的值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17   (B) 18   (C)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19   (D)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20 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海大附中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13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2AF2E14C-C0ED-F17F-0C94-4E209A3271E0}"/>
              </a:ext>
            </a:extLst>
          </p:cNvPr>
          <p:cNvGrpSpPr/>
          <p:nvPr/>
        </p:nvGrpSpPr>
        <p:grpSpPr>
          <a:xfrm>
            <a:off x="208352" y="5233544"/>
            <a:ext cx="11983648" cy="1555265"/>
            <a:chOff x="208352" y="5233544"/>
            <a:chExt cx="11983648" cy="1555265"/>
          </a:xfrm>
        </p:grpSpPr>
        <p:sp>
          <p:nvSpPr>
            <p:cNvPr id="63" name="文字方塊 62">
              <a:extLst>
                <a:ext uri="{FF2B5EF4-FFF2-40B4-BE49-F238E27FC236}">
                  <a16:creationId xmlns:a16="http://schemas.microsoft.com/office/drawing/2014/main" id="{B277897E-7B61-69FA-F1DA-1B85F3818DB4}"/>
                </a:ext>
              </a:extLst>
            </p:cNvPr>
            <p:cNvSpPr txBox="1"/>
            <p:nvPr/>
          </p:nvSpPr>
          <p:spPr>
            <a:xfrm>
              <a:off x="208352" y="5650443"/>
              <a:ext cx="9035249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一群資料由小到大依序為：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1, 1, 2, 3, 4, 8,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z</a:t>
              </a:r>
              <a:r>
                <a:rPr lang="en-US" altLang="zh-TW" b="1" dirty="0">
                  <a:ea typeface="微軟正黑體" panose="020B0604030504040204" pitchFamily="34" charset="-120"/>
                </a:rPr>
                <a:t>, 13,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,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y</a:t>
              </a:r>
              <a:r>
                <a:rPr lang="en-US" altLang="zh-TW" b="1" dirty="0">
                  <a:ea typeface="微軟正黑體" panose="020B0604030504040204" pitchFamily="34" charset="-120"/>
                </a:rPr>
                <a:t>, 19, 20</a:t>
              </a:r>
              <a:r>
                <a:rPr lang="zh-TW" altLang="en-US" dirty="0">
                  <a:ea typeface="微軟正黑體" panose="020B0604030504040204" pitchFamily="34" charset="-120"/>
                </a:rPr>
                <a:t>。若第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四分位數是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15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zh-TW" altLang="en-US" dirty="0">
                  <a:ea typeface="微軟正黑體" panose="020B0604030504040204" pitchFamily="34" charset="-120"/>
                </a:rPr>
                <a:t>平均數是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9.5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Q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?</a:t>
              </a:r>
            </a:p>
          </p:txBody>
        </p:sp>
        <p:cxnSp>
          <p:nvCxnSpPr>
            <p:cNvPr id="64" name="直線接點 63">
              <a:extLst>
                <a:ext uri="{FF2B5EF4-FFF2-40B4-BE49-F238E27FC236}">
                  <a16:creationId xmlns:a16="http://schemas.microsoft.com/office/drawing/2014/main" id="{54592D26-DFC7-3260-277F-54D1C2762A76}"/>
                </a:ext>
              </a:extLst>
            </p:cNvPr>
            <p:cNvCxnSpPr>
              <a:cxnSpLocks/>
            </p:cNvCxnSpPr>
            <p:nvPr/>
          </p:nvCxnSpPr>
          <p:spPr>
            <a:xfrm>
              <a:off x="302839" y="5624390"/>
              <a:ext cx="861557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文字方塊 64">
              <a:extLst>
                <a:ext uri="{FF2B5EF4-FFF2-40B4-BE49-F238E27FC236}">
                  <a16:creationId xmlns:a16="http://schemas.microsoft.com/office/drawing/2014/main" id="{C12C8CA5-4581-614A-C354-FF5AFAF02261}"/>
                </a:ext>
              </a:extLst>
            </p:cNvPr>
            <p:cNvSpPr txBox="1"/>
            <p:nvPr/>
          </p:nvSpPr>
          <p:spPr>
            <a:xfrm>
              <a:off x="634023" y="5233544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66" name="矩形 65">
              <a:extLst>
                <a:ext uri="{FF2B5EF4-FFF2-40B4-BE49-F238E27FC236}">
                  <a16:creationId xmlns:a16="http://schemas.microsoft.com/office/drawing/2014/main" id="{B1B75877-406A-46F8-8B50-37458598AF3C}"/>
                </a:ext>
              </a:extLst>
            </p:cNvPr>
            <p:cNvSpPr/>
            <p:nvPr/>
          </p:nvSpPr>
          <p:spPr>
            <a:xfrm>
              <a:off x="321890" y="5270835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171FE9A6-96AE-19BC-3B6D-8C704178E972}"/>
                </a:ext>
              </a:extLst>
            </p:cNvPr>
            <p:cNvSpPr txBox="1"/>
            <p:nvPr/>
          </p:nvSpPr>
          <p:spPr>
            <a:xfrm>
              <a:off x="9655277" y="6450255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10.5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5" name="圖片 4">
            <a:extLst>
              <a:ext uri="{FF2B5EF4-FFF2-40B4-BE49-F238E27FC236}">
                <a16:creationId xmlns:a16="http://schemas.microsoft.com/office/drawing/2014/main" id="{967CABEB-5460-FE9B-C1C5-7436EF13DB97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052379" y="4706014"/>
            <a:ext cx="720000" cy="709200"/>
          </a:xfrm>
          <a:prstGeom prst="rect">
            <a:avLst/>
          </a:prstGeom>
        </p:spPr>
      </p:pic>
      <p:sp>
        <p:nvSpPr>
          <p:cNvPr id="7" name="文字方塊 3">
            <a:extLst>
              <a:ext uri="{FF2B5EF4-FFF2-40B4-BE49-F238E27FC236}">
                <a16:creationId xmlns:a16="http://schemas.microsoft.com/office/drawing/2014/main" id="{8735C02D-F7C6-ABC5-71C6-22638929ABCF}"/>
              </a:ext>
            </a:extLst>
          </p:cNvPr>
          <p:cNvSpPr txBox="1"/>
          <p:nvPr/>
        </p:nvSpPr>
        <p:spPr>
          <a:xfrm>
            <a:off x="10825332" y="4429015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34831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24224</TotalTime>
  <Words>673</Words>
  <Application>Microsoft Office PowerPoint</Application>
  <PresentationFormat>寬螢幕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統計計算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1131</cp:revision>
  <dcterms:created xsi:type="dcterms:W3CDTF">2015-07-26T15:18:38Z</dcterms:created>
  <dcterms:modified xsi:type="dcterms:W3CDTF">2023-11-29T05:40:09Z</dcterms:modified>
</cp:coreProperties>
</file>