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8209AB-AB57-4C54-8EF2-F897CD278CC6}" v="83" dt="2023-10-05T08:09:39.2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65" d="100"/>
          <a:sy n="65" d="100"/>
        </p:scale>
        <p:origin x="72" y="372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modSld">
      <pc:chgData name="代數白痴 顧" userId="316db6a4f7ef8138" providerId="LiveId" clId="{9D8209AB-AB57-4C54-8EF2-F897CD278CC6}" dt="2023-10-05T08:10:12.850" v="4314" actId="478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年特招考題，三年甲班</a:t>
            </a:r>
            <a:r>
              <a:rPr lang="zh-TW" altLang="en-US" u="sng" baseline="0" dirty="0"/>
              <a:t>男生</a:t>
            </a:r>
            <a:r>
              <a:rPr lang="zh-TW" altLang="en-US" baseline="0" dirty="0"/>
              <a:t>有 </a:t>
            </a:r>
            <a:r>
              <a:rPr lang="en-US" altLang="zh-TW" u="sng" baseline="0" dirty="0"/>
              <a:t>23</a:t>
            </a:r>
            <a:r>
              <a:rPr lang="en-US" altLang="zh-TW" baseline="0" dirty="0"/>
              <a:t> </a:t>
            </a:r>
            <a:r>
              <a:rPr lang="zh-TW" altLang="en-US" baseline="0" dirty="0"/>
              <a:t>人，</a:t>
            </a:r>
            <a:r>
              <a:rPr lang="zh-TW" altLang="en-US" u="sng" baseline="0" dirty="0"/>
              <a:t>女生</a:t>
            </a:r>
            <a:r>
              <a:rPr lang="zh-TW" altLang="en-US" baseline="0" dirty="0"/>
              <a:t>有 </a:t>
            </a:r>
            <a:r>
              <a:rPr lang="en-US" altLang="zh-TW" u="sng" baseline="0" dirty="0"/>
              <a:t>10 </a:t>
            </a:r>
            <a:r>
              <a:rPr lang="zh-TW" altLang="en-US" baseline="0" dirty="0"/>
              <a:t>人，某次數學測驗，女生成績為 後面這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個數，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注意到，題目已經由小到大排序好了。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而男生成績的</a:t>
            </a:r>
            <a:r>
              <a:rPr lang="zh-TW" altLang="en-US" u="sng" baseline="0" dirty="0"/>
              <a:t>盒狀圖</a:t>
            </a:r>
            <a:r>
              <a:rPr lang="zh-TW" altLang="en-US" baseline="0" dirty="0"/>
              <a:t>如附圖所示，這是盒狀圖，從圖中我們可以獲得的資訊是 男生最高分 ，最低分 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另外還有三個</a:t>
            </a:r>
            <a:r>
              <a:rPr lang="en-US" altLang="zh-TW" baseline="0" dirty="0"/>
              <a:t> </a:t>
            </a:r>
            <a:r>
              <a:rPr lang="zh-TW" altLang="en-US" baseline="0" dirty="0"/>
              <a:t>四分位數。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回到題目中，若該次數學測驗每人的成績</a:t>
            </a:r>
            <a:r>
              <a:rPr lang="zh-TW" altLang="en-US" u="sng" baseline="0" dirty="0"/>
              <a:t>均不相等</a:t>
            </a:r>
            <a:r>
              <a:rPr lang="zh-TW" altLang="en-US" baseline="0" dirty="0"/>
              <a:t>，則關於全班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圈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成績的第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四分位數與第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四分位數的描述，下列何者正確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習慣上，我們會先從第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四分位數 </a:t>
            </a:r>
            <a:r>
              <a:rPr lang="en-US" altLang="zh-TW" baseline="0" dirty="0"/>
              <a:t>Q1</a:t>
            </a:r>
            <a:r>
              <a:rPr lang="zh-TW" altLang="en-US" baseline="0" dirty="0"/>
              <a:t>開始看，比較簡單，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選項中要看全班的 </a:t>
            </a:r>
            <a:r>
              <a:rPr lang="en-US" altLang="zh-TW" baseline="0" dirty="0"/>
              <a:t>Q1 </a:t>
            </a:r>
            <a:r>
              <a:rPr lang="zh-TW" altLang="en-US" baseline="0" dirty="0"/>
              <a:t>和 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的大小關係，這個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是男生成績的第一四分位數。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要注意，想求全班的 </a:t>
            </a:r>
            <a:r>
              <a:rPr lang="en-US" altLang="zh-TW" baseline="0" dirty="0"/>
              <a:t>Q1</a:t>
            </a:r>
            <a:r>
              <a:rPr lang="zh-TW" altLang="en-US" baseline="0" dirty="0"/>
              <a:t>，我們知道共有 男生 </a:t>
            </a:r>
            <a:r>
              <a:rPr lang="en-US" altLang="zh-TW" baseline="0" dirty="0"/>
              <a:t>23</a:t>
            </a:r>
            <a:r>
              <a:rPr lang="zh-TW" altLang="en-US" baseline="0" dirty="0"/>
              <a:t> 人</a:t>
            </a:r>
            <a:r>
              <a:rPr lang="en-US" altLang="zh-TW" baseline="0" dirty="0"/>
              <a:t> + </a:t>
            </a:r>
            <a:r>
              <a:rPr lang="zh-TW" altLang="en-US" baseline="0" dirty="0"/>
              <a:t>女生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人</a:t>
            </a:r>
            <a:r>
              <a:rPr lang="en-US" altLang="zh-TW" baseline="0" dirty="0"/>
              <a:t>= 33 </a:t>
            </a:r>
            <a:r>
              <a:rPr lang="zh-TW" altLang="en-US" baseline="0" dirty="0"/>
              <a:t>人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先把成績由低到高排出來，老師用 </a:t>
            </a:r>
            <a:r>
              <a:rPr lang="en-US" altLang="zh-TW" baseline="0" dirty="0"/>
              <a:t>x1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x2 …</a:t>
            </a:r>
            <a:r>
              <a:rPr lang="zh-TW" altLang="en-US" baseline="0" dirty="0"/>
              <a:t>到 </a:t>
            </a:r>
            <a:r>
              <a:rPr lang="en-US" altLang="zh-TW" baseline="0" dirty="0"/>
              <a:t>x33 </a:t>
            </a:r>
            <a:r>
              <a:rPr lang="zh-TW" altLang="en-US" baseline="0" dirty="0"/>
              <a:t>表示。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來看看 全班的 </a:t>
            </a:r>
            <a:r>
              <a:rPr lang="en-US" altLang="zh-TW" baseline="0" dirty="0"/>
              <a:t>Q1 </a:t>
            </a:r>
            <a:r>
              <a:rPr lang="zh-TW" altLang="en-US" baseline="0" dirty="0"/>
              <a:t>在哪個位置。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 </a:t>
            </a:r>
            <a:r>
              <a:rPr lang="en-US" altLang="zh-TW" baseline="0" dirty="0"/>
              <a:t>33 </a:t>
            </a:r>
            <a:r>
              <a:rPr lang="zh-TW" altLang="en-US" baseline="0" dirty="0"/>
              <a:t>分成四等分，每一等分有 </a:t>
            </a:r>
            <a:r>
              <a:rPr lang="en-US" altLang="zh-TW" baseline="0" dirty="0"/>
              <a:t>8.25 </a:t>
            </a:r>
            <a:r>
              <a:rPr lang="zh-TW" altLang="en-US" baseline="0" dirty="0"/>
              <a:t>個資料，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Q1 </a:t>
            </a:r>
            <a:r>
              <a:rPr lang="zh-TW" altLang="en-US" baseline="0" dirty="0"/>
              <a:t>就是 第九個資料 </a:t>
            </a:r>
            <a:r>
              <a:rPr lang="en-US" altLang="zh-TW" baseline="0" dirty="0"/>
              <a:t>x9</a:t>
            </a:r>
            <a:r>
              <a:rPr lang="zh-TW" altLang="en-US" baseline="0" dirty="0"/>
              <a:t> 的位置、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因為題目說每個人的分數都不相等，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所以只要知道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是全班的第幾個資料，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就能知道他跟 </a:t>
            </a:r>
            <a:r>
              <a:rPr lang="en-US" altLang="zh-TW" baseline="0" dirty="0"/>
              <a:t>Q1 </a:t>
            </a:r>
            <a:r>
              <a:rPr lang="zh-TW" altLang="en-US" baseline="0" dirty="0"/>
              <a:t>的大小關係。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現在來看男生的部分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51 </a:t>
            </a:r>
            <a:r>
              <a:rPr lang="zh-TW" altLang="en-US" baseline="0" dirty="0"/>
              <a:t>分是第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四分位數，男生總共有 </a:t>
            </a:r>
            <a:r>
              <a:rPr lang="en-US" altLang="zh-TW" baseline="0" dirty="0"/>
              <a:t>23 </a:t>
            </a:r>
            <a:r>
              <a:rPr lang="zh-TW" altLang="en-US" baseline="0" dirty="0"/>
              <a:t>人，四等分 </a:t>
            </a:r>
            <a:r>
              <a:rPr lang="en-US" altLang="zh-TW" baseline="0" dirty="0"/>
              <a:t>23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4 = 5.75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代表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分是男生成績由小到大的第 </a:t>
            </a:r>
            <a:r>
              <a:rPr lang="en-US" altLang="zh-TW" baseline="0" dirty="0"/>
              <a:t>6 </a:t>
            </a:r>
            <a:r>
              <a:rPr lang="zh-TW" altLang="en-US" baseline="0" dirty="0"/>
              <a:t>個，老師用 </a:t>
            </a:r>
            <a:r>
              <a:rPr lang="en-US" altLang="zh-TW" baseline="0" dirty="0"/>
              <a:t>a6</a:t>
            </a:r>
            <a:r>
              <a:rPr lang="zh-TW" altLang="en-US" baseline="0" dirty="0"/>
              <a:t> 表示，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也就是男生 比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分低的有 </a:t>
            </a:r>
            <a:r>
              <a:rPr lang="en-US" altLang="zh-TW" baseline="0" dirty="0"/>
              <a:t>5 </a:t>
            </a:r>
            <a:r>
              <a:rPr lang="zh-TW" altLang="en-US" baseline="0" dirty="0"/>
              <a:t>個人，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再來看女生的部分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將女生成績比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分低的有 </a:t>
            </a:r>
            <a:r>
              <a:rPr lang="en-US" altLang="zh-TW" baseline="0" dirty="0"/>
              <a:t>43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49</a:t>
            </a:r>
            <a:r>
              <a:rPr lang="zh-TW" altLang="en-US" baseline="0" dirty="0"/>
              <a:t>，安插進來，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就有 </a:t>
            </a:r>
            <a:r>
              <a:rPr lang="en-US" altLang="zh-TW" baseline="0" dirty="0"/>
              <a:t>5 + 2 = 7 </a:t>
            </a:r>
            <a:r>
              <a:rPr lang="zh-TW" altLang="en-US" baseline="0" dirty="0"/>
              <a:t>個資料，所以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分是全班由小到大的第 </a:t>
            </a:r>
            <a:r>
              <a:rPr lang="en-US" altLang="zh-TW" baseline="0" dirty="0"/>
              <a:t>8 </a:t>
            </a:r>
            <a:r>
              <a:rPr lang="zh-TW" altLang="en-US" baseline="0" dirty="0"/>
              <a:t>個資料 </a:t>
            </a:r>
            <a:r>
              <a:rPr lang="en-US" altLang="zh-TW" baseline="0" dirty="0"/>
              <a:t>x8</a:t>
            </a:r>
            <a:r>
              <a:rPr lang="zh-TW" altLang="en-US" baseline="0" dirty="0"/>
              <a:t>，很明顯的 </a:t>
            </a:r>
            <a:r>
              <a:rPr lang="en-US" altLang="zh-TW" baseline="0" dirty="0"/>
              <a:t>x8 &lt; x9 = q1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這樣就看到答案是 </a:t>
            </a:r>
            <a:r>
              <a:rPr lang="en-US" altLang="zh-TW" baseline="0" dirty="0"/>
              <a:t>(C)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這題的解題關鍵有三個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第一，要先知道題目要的</a:t>
            </a:r>
            <a:r>
              <a:rPr lang="en-US" altLang="zh-TW" baseline="0" dirty="0"/>
              <a:t> Q1 </a:t>
            </a:r>
            <a:r>
              <a:rPr lang="zh-TW" altLang="en-US" baseline="0" dirty="0"/>
              <a:t>是全部資料中的第 </a:t>
            </a:r>
            <a:r>
              <a:rPr lang="en-US" altLang="zh-TW" baseline="0" dirty="0"/>
              <a:t>9 </a:t>
            </a:r>
            <a:r>
              <a:rPr lang="zh-TW" altLang="en-US" baseline="0" dirty="0"/>
              <a:t>個位置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第二，計算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是男生資料中的第 </a:t>
            </a:r>
            <a:r>
              <a:rPr lang="en-US" altLang="zh-TW" baseline="0" dirty="0"/>
              <a:t>6 </a:t>
            </a:r>
            <a:r>
              <a:rPr lang="zh-TW" altLang="en-US" baseline="0" dirty="0"/>
              <a:t>個位置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第三，再將女生 這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個 低於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分的資料安插進來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就會知道 </a:t>
            </a:r>
            <a:r>
              <a:rPr lang="en-US" altLang="zh-TW" baseline="0" dirty="0"/>
              <a:t>51 </a:t>
            </a:r>
            <a:r>
              <a:rPr lang="zh-TW" altLang="en-US" baseline="0" dirty="0"/>
              <a:t>是在全班的第 </a:t>
            </a:r>
            <a:r>
              <a:rPr lang="en-US" altLang="zh-TW" baseline="0" dirty="0"/>
              <a:t>8 </a:t>
            </a:r>
            <a:r>
              <a:rPr lang="zh-TW" altLang="en-US" baseline="0" dirty="0"/>
              <a:t>個位置，這樣就能跟 </a:t>
            </a:r>
            <a:r>
              <a:rPr lang="en-US" altLang="zh-TW" baseline="0" dirty="0"/>
              <a:t>Q1 </a:t>
            </a:r>
            <a:r>
              <a:rPr lang="zh-TW" altLang="en-US" baseline="0" dirty="0"/>
              <a:t>做比較了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學生練習是一樣觀念的類似題，比較簡單，同學可以思考看看。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104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498895" cy="3643305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三年甲班男生有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23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人，女生有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10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人，某次數學測驗，女生成績為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43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49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53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60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61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68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70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85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90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98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單位：分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，而男生成績的盒狀圖如附圖所示。若該次數學測驗每人的成績均不相等，則關於全班成績的第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四分位數與第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四分位數的描述，下列何者正確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第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四分位數大於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80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(B)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第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四分位數小於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80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(C)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第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四分位數大於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51  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(D)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第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四分位數小於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51</a:t>
            </a:r>
          </a:p>
          <a:p>
            <a:pPr>
              <a:lnSpc>
                <a:spcPct val="150000"/>
              </a:lnSpc>
            </a:pP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                                                                                  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全班的四分位數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7AD1CBB8-362B-F912-A62A-E9D7B9D08825}"/>
              </a:ext>
            </a:extLst>
          </p:cNvPr>
          <p:cNvGrpSpPr/>
          <p:nvPr/>
        </p:nvGrpSpPr>
        <p:grpSpPr>
          <a:xfrm>
            <a:off x="4973320" y="2818591"/>
            <a:ext cx="4765278" cy="786231"/>
            <a:chOff x="4973320" y="2818592"/>
            <a:chExt cx="3032760" cy="500380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4FD0A131-8FCF-DA7D-1738-B53504221924}"/>
                </a:ext>
              </a:extLst>
            </p:cNvPr>
            <p:cNvSpPr/>
            <p:nvPr/>
          </p:nvSpPr>
          <p:spPr>
            <a:xfrm>
              <a:off x="5481320" y="2826212"/>
              <a:ext cx="1656080" cy="49276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BC8ED1BA-CD61-8DFB-D7FD-0C2266833347}"/>
                </a:ext>
              </a:extLst>
            </p:cNvPr>
            <p:cNvCxnSpPr>
              <a:stCxn id="4" idx="3"/>
            </p:cNvCxnSpPr>
            <p:nvPr/>
          </p:nvCxnSpPr>
          <p:spPr>
            <a:xfrm flipV="1">
              <a:off x="7137400" y="3070052"/>
              <a:ext cx="868680" cy="254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id="{E7D150F4-35DB-E727-13DB-601151C8975B}"/>
                </a:ext>
              </a:extLst>
            </p:cNvPr>
            <p:cNvCxnSpPr>
              <a:stCxn id="4" idx="1"/>
            </p:cNvCxnSpPr>
            <p:nvPr/>
          </p:nvCxnSpPr>
          <p:spPr>
            <a:xfrm flipH="1" flipV="1">
              <a:off x="4973320" y="3064972"/>
              <a:ext cx="508000" cy="762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id="{F8652A46-A41C-4C7D-194F-FFF36287986F}"/>
                </a:ext>
              </a:extLst>
            </p:cNvPr>
            <p:cNvCxnSpPr/>
            <p:nvPr/>
          </p:nvCxnSpPr>
          <p:spPr>
            <a:xfrm flipV="1">
              <a:off x="4973320" y="2826212"/>
              <a:ext cx="0" cy="49276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34C0C354-527E-D37F-CD8C-21FDDEE53515}"/>
                </a:ext>
              </a:extLst>
            </p:cNvPr>
            <p:cNvCxnSpPr/>
            <p:nvPr/>
          </p:nvCxnSpPr>
          <p:spPr>
            <a:xfrm flipV="1">
              <a:off x="6171353" y="2818592"/>
              <a:ext cx="0" cy="49276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24AE561D-3412-8E7B-9A8B-C086E2610CD1}"/>
                </a:ext>
              </a:extLst>
            </p:cNvPr>
            <p:cNvCxnSpPr/>
            <p:nvPr/>
          </p:nvCxnSpPr>
          <p:spPr>
            <a:xfrm flipV="1">
              <a:off x="8005233" y="2818592"/>
              <a:ext cx="0" cy="49276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BD254382-1AFE-6D27-FBA4-B70283041F14}"/>
              </a:ext>
            </a:extLst>
          </p:cNvPr>
          <p:cNvSpPr txBox="1"/>
          <p:nvPr/>
        </p:nvSpPr>
        <p:spPr>
          <a:xfrm>
            <a:off x="4755012" y="3600298"/>
            <a:ext cx="41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42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17E43E02-17E9-D5DF-F728-0EB1F9744EE8}"/>
              </a:ext>
            </a:extLst>
          </p:cNvPr>
          <p:cNvSpPr txBox="1"/>
          <p:nvPr/>
        </p:nvSpPr>
        <p:spPr>
          <a:xfrm>
            <a:off x="5586822" y="3598466"/>
            <a:ext cx="41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51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F3FE965-FF6D-92AC-945F-CBFE53E8C0CD}"/>
              </a:ext>
            </a:extLst>
          </p:cNvPr>
          <p:cNvSpPr txBox="1"/>
          <p:nvPr/>
        </p:nvSpPr>
        <p:spPr>
          <a:xfrm>
            <a:off x="6651799" y="3600576"/>
            <a:ext cx="41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63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27F86515-8091-D773-7D4A-4DE132763679}"/>
              </a:ext>
            </a:extLst>
          </p:cNvPr>
          <p:cNvSpPr txBox="1"/>
          <p:nvPr/>
        </p:nvSpPr>
        <p:spPr>
          <a:xfrm>
            <a:off x="8165389" y="3600562"/>
            <a:ext cx="41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80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1AFFFDB0-96AE-3DD6-7543-6F4DBD057A36}"/>
              </a:ext>
            </a:extLst>
          </p:cNvPr>
          <p:cNvSpPr txBox="1"/>
          <p:nvPr/>
        </p:nvSpPr>
        <p:spPr>
          <a:xfrm>
            <a:off x="9528987" y="3598332"/>
            <a:ext cx="41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95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28C5D292-C3F6-32DE-4A85-47D9E2B1E943}"/>
              </a:ext>
            </a:extLst>
          </p:cNvPr>
          <p:cNvSpPr txBox="1"/>
          <p:nvPr/>
        </p:nvSpPr>
        <p:spPr>
          <a:xfrm>
            <a:off x="6510384" y="2354878"/>
            <a:ext cx="196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ea typeface="微軟正黑體" panose="020B0604030504040204" pitchFamily="34" charset="-120"/>
              </a:rPr>
              <a:t>男生成績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分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grpSp>
        <p:nvGrpSpPr>
          <p:cNvPr id="88" name="群組 87">
            <a:extLst>
              <a:ext uri="{FF2B5EF4-FFF2-40B4-BE49-F238E27FC236}">
                <a16:creationId xmlns:a16="http://schemas.microsoft.com/office/drawing/2014/main" id="{1EC44EFB-CBB5-E035-0599-59FA530D8C61}"/>
              </a:ext>
            </a:extLst>
          </p:cNvPr>
          <p:cNvGrpSpPr/>
          <p:nvPr/>
        </p:nvGrpSpPr>
        <p:grpSpPr>
          <a:xfrm>
            <a:off x="208353" y="4994213"/>
            <a:ext cx="11983647" cy="1809588"/>
            <a:chOff x="208353" y="4994213"/>
            <a:chExt cx="11983647" cy="1809588"/>
          </a:xfrm>
        </p:grpSpPr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id="{59534299-6C8A-D2FF-B90C-4E44C57EF850}"/>
                </a:ext>
              </a:extLst>
            </p:cNvPr>
            <p:cNvSpPr txBox="1"/>
            <p:nvPr/>
          </p:nvSpPr>
          <p:spPr>
            <a:xfrm>
              <a:off x="208353" y="5411112"/>
              <a:ext cx="7460131" cy="1392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九年甲班男、女生各有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16 </a:t>
              </a:r>
              <a:r>
                <a:rPr lang="zh-TW" altLang="en-US" dirty="0">
                  <a:ea typeface="微軟正黑體" panose="020B0604030504040204" pitchFamily="34" charset="-120"/>
                </a:rPr>
                <a:t>人，右圖為此班男、女生每周上網時數的盒狀圖。若班上每位同學每周上網時數均不相等，則全班同學每周上網時數的中位數在下列哪一個範圍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3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~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 4 ~ 5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5 ~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    (D) 6 ~ 7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小時。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63855BF0-B54B-7A91-EFB5-B33AB0DB92AC}"/>
                </a:ext>
              </a:extLst>
            </p:cNvPr>
            <p:cNvCxnSpPr>
              <a:cxnSpLocks/>
            </p:cNvCxnSpPr>
            <p:nvPr/>
          </p:nvCxnSpPr>
          <p:spPr>
            <a:xfrm>
              <a:off x="302839" y="5385059"/>
              <a:ext cx="7256910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5A98D90D-5C3A-AFD7-18C3-339F95428760}"/>
                </a:ext>
              </a:extLst>
            </p:cNvPr>
            <p:cNvSpPr txBox="1"/>
            <p:nvPr/>
          </p:nvSpPr>
          <p:spPr>
            <a:xfrm>
              <a:off x="634023" y="4994213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D1A61D40-70B8-52E6-658E-EF9F653CF0D1}"/>
                </a:ext>
              </a:extLst>
            </p:cNvPr>
            <p:cNvSpPr/>
            <p:nvPr/>
          </p:nvSpPr>
          <p:spPr>
            <a:xfrm>
              <a:off x="321890" y="5031504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200C782-BA87-C14A-F33C-E54927DB2ABF}"/>
                </a:ext>
              </a:extLst>
            </p:cNvPr>
            <p:cNvSpPr txBox="1"/>
            <p:nvPr/>
          </p:nvSpPr>
          <p:spPr>
            <a:xfrm>
              <a:off x="10323690" y="6433006"/>
              <a:ext cx="186831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grpSp>
          <p:nvGrpSpPr>
            <p:cNvPr id="87" name="群組 86">
              <a:extLst>
                <a:ext uri="{FF2B5EF4-FFF2-40B4-BE49-F238E27FC236}">
                  <a16:creationId xmlns:a16="http://schemas.microsoft.com/office/drawing/2014/main" id="{00D19994-75FE-2691-A17C-FE3786C075CE}"/>
                </a:ext>
              </a:extLst>
            </p:cNvPr>
            <p:cNvGrpSpPr/>
            <p:nvPr/>
          </p:nvGrpSpPr>
          <p:grpSpPr>
            <a:xfrm>
              <a:off x="7755796" y="5411221"/>
              <a:ext cx="3009266" cy="1335276"/>
              <a:chOff x="7755796" y="5411221"/>
              <a:chExt cx="3009266" cy="1335276"/>
            </a:xfrm>
          </p:grpSpPr>
          <p:sp>
            <p:nvSpPr>
              <p:cNvPr id="30" name="矩形 29">
                <a:extLst>
                  <a:ext uri="{FF2B5EF4-FFF2-40B4-BE49-F238E27FC236}">
                    <a16:creationId xmlns:a16="http://schemas.microsoft.com/office/drawing/2014/main" id="{4AE28CE1-397F-3174-6929-A50B0E47B5E7}"/>
                  </a:ext>
                </a:extLst>
              </p:cNvPr>
              <p:cNvSpPr/>
              <p:nvPr/>
            </p:nvSpPr>
            <p:spPr>
              <a:xfrm>
                <a:off x="8996753" y="5582671"/>
                <a:ext cx="598348" cy="18414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1" name="矩形 30">
                <a:extLst>
                  <a:ext uri="{FF2B5EF4-FFF2-40B4-BE49-F238E27FC236}">
                    <a16:creationId xmlns:a16="http://schemas.microsoft.com/office/drawing/2014/main" id="{D71BD10A-1B0E-2648-0E1A-79CD16ABF92B}"/>
                  </a:ext>
                </a:extLst>
              </p:cNvPr>
              <p:cNvSpPr/>
              <p:nvPr/>
            </p:nvSpPr>
            <p:spPr>
              <a:xfrm>
                <a:off x="8851513" y="6062569"/>
                <a:ext cx="377860" cy="18414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32" name="直線接點 31">
                <a:extLst>
                  <a:ext uri="{FF2B5EF4-FFF2-40B4-BE49-F238E27FC236}">
                    <a16:creationId xmlns:a16="http://schemas.microsoft.com/office/drawing/2014/main" id="{290216DC-CD30-FEA0-37FA-D969906DA0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1190" y="5581583"/>
                <a:ext cx="0" cy="18522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接點 32">
                <a:extLst>
                  <a:ext uri="{FF2B5EF4-FFF2-40B4-BE49-F238E27FC236}">
                    <a16:creationId xmlns:a16="http://schemas.microsoft.com/office/drawing/2014/main" id="{365B8424-D1DC-0115-58DA-8C88BF61A3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96753" y="6062569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id="{606B101D-477A-E5E2-C626-63071DA0DF5B}"/>
                  </a:ext>
                </a:extLst>
              </p:cNvPr>
              <p:cNvCxnSpPr>
                <a:cxnSpLocks/>
                <a:stCxn id="30" idx="3"/>
              </p:cNvCxnSpPr>
              <p:nvPr/>
            </p:nvCxnSpPr>
            <p:spPr>
              <a:xfrm>
                <a:off x="9595101" y="5674746"/>
                <a:ext cx="293614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接點 35">
                <a:extLst>
                  <a:ext uri="{FF2B5EF4-FFF2-40B4-BE49-F238E27FC236}">
                    <a16:creationId xmlns:a16="http://schemas.microsoft.com/office/drawing/2014/main" id="{C50F0B81-9283-A52F-2927-6354FE7C98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0231" y="5674746"/>
                <a:ext cx="89956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接點 36">
                <a:extLst>
                  <a:ext uri="{FF2B5EF4-FFF2-40B4-BE49-F238E27FC236}">
                    <a16:creationId xmlns:a16="http://schemas.microsoft.com/office/drawing/2014/main" id="{47FC5E7D-B1ED-6511-8B09-EBA9F632EE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96653" y="5582671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接點 37">
                <a:extLst>
                  <a:ext uri="{FF2B5EF4-FFF2-40B4-BE49-F238E27FC236}">
                    <a16:creationId xmlns:a16="http://schemas.microsoft.com/office/drawing/2014/main" id="{98094AA2-25E5-C716-567B-4C38F0E3FF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0231" y="5582671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接點 38">
                <a:extLst>
                  <a:ext uri="{FF2B5EF4-FFF2-40B4-BE49-F238E27FC236}">
                    <a16:creationId xmlns:a16="http://schemas.microsoft.com/office/drawing/2014/main" id="{AC1E9D02-257C-5057-023E-A411C2ADC3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88186" y="6062569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接點 39">
                <a:extLst>
                  <a:ext uri="{FF2B5EF4-FFF2-40B4-BE49-F238E27FC236}">
                    <a16:creationId xmlns:a16="http://schemas.microsoft.com/office/drawing/2014/main" id="{49F5BFE7-0D48-66AB-5495-8CD9D65863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54220" y="6065744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接點 40">
                <a:extLst>
                  <a:ext uri="{FF2B5EF4-FFF2-40B4-BE49-F238E27FC236}">
                    <a16:creationId xmlns:a16="http://schemas.microsoft.com/office/drawing/2014/main" id="{50B289B4-B447-1D00-5C27-3BE672D38E79}"/>
                  </a:ext>
                </a:extLst>
              </p:cNvPr>
              <p:cNvCxnSpPr>
                <a:cxnSpLocks/>
                <a:endCxn id="31" idx="1"/>
              </p:cNvCxnSpPr>
              <p:nvPr/>
            </p:nvCxnSpPr>
            <p:spPr>
              <a:xfrm>
                <a:off x="8745754" y="6154644"/>
                <a:ext cx="105759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接點 41">
                <a:extLst>
                  <a:ext uri="{FF2B5EF4-FFF2-40B4-BE49-F238E27FC236}">
                    <a16:creationId xmlns:a16="http://schemas.microsoft.com/office/drawing/2014/main" id="{656ABA7F-E088-FE23-93E5-8349653604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2588" y="6154644"/>
                <a:ext cx="362516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接點 42">
                <a:extLst>
                  <a:ext uri="{FF2B5EF4-FFF2-40B4-BE49-F238E27FC236}">
                    <a16:creationId xmlns:a16="http://schemas.microsoft.com/office/drawing/2014/main" id="{C0FFF507-6225-8E6E-1036-DDAB3DE28234}"/>
                  </a:ext>
                </a:extLst>
              </p:cNvPr>
              <p:cNvCxnSpPr/>
              <p:nvPr/>
            </p:nvCxnSpPr>
            <p:spPr>
              <a:xfrm flipV="1">
                <a:off x="8361540" y="5411221"/>
                <a:ext cx="0" cy="103822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接點 43">
                <a:extLst>
                  <a:ext uri="{FF2B5EF4-FFF2-40B4-BE49-F238E27FC236}">
                    <a16:creationId xmlns:a16="http://schemas.microsoft.com/office/drawing/2014/main" id="{E057960E-3C70-1409-C0E2-137B1283D1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55190" y="6449446"/>
                <a:ext cx="180481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接點 44">
                <a:extLst>
                  <a:ext uri="{FF2B5EF4-FFF2-40B4-BE49-F238E27FC236}">
                    <a16:creationId xmlns:a16="http://schemas.microsoft.com/office/drawing/2014/main" id="{EC343EC6-8CC4-D731-3CA4-D1B2AD4D7F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52063" y="6380654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接點 45">
                <a:extLst>
                  <a:ext uri="{FF2B5EF4-FFF2-40B4-BE49-F238E27FC236}">
                    <a16:creationId xmlns:a16="http://schemas.microsoft.com/office/drawing/2014/main" id="{003F491A-2F95-055F-4102-91E4E8C1C3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9372" y="6380654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接點 46">
                <a:extLst>
                  <a:ext uri="{FF2B5EF4-FFF2-40B4-BE49-F238E27FC236}">
                    <a16:creationId xmlns:a16="http://schemas.microsoft.com/office/drawing/2014/main" id="{9F3534F8-36F8-9A07-7247-648D8D850E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04565" y="6379596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文字方塊 48">
                <a:extLst>
                  <a:ext uri="{FF2B5EF4-FFF2-40B4-BE49-F238E27FC236}">
                    <a16:creationId xmlns:a16="http://schemas.microsoft.com/office/drawing/2014/main" id="{8B649FB4-0CEB-D5A2-85F9-F57B98171400}"/>
                  </a:ext>
                </a:extLst>
              </p:cNvPr>
              <p:cNvSpPr txBox="1"/>
              <p:nvPr/>
            </p:nvSpPr>
            <p:spPr>
              <a:xfrm>
                <a:off x="7755797" y="5516237"/>
                <a:ext cx="6308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6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男生</a:t>
                </a:r>
              </a:p>
            </p:txBody>
          </p:sp>
          <p:sp>
            <p:nvSpPr>
              <p:cNvPr id="50" name="文字方塊 49">
                <a:extLst>
                  <a:ext uri="{FF2B5EF4-FFF2-40B4-BE49-F238E27FC236}">
                    <a16:creationId xmlns:a16="http://schemas.microsoft.com/office/drawing/2014/main" id="{0BDD5C94-540D-4A6D-06EA-750037656DDF}"/>
                  </a:ext>
                </a:extLst>
              </p:cNvPr>
              <p:cNvSpPr txBox="1"/>
              <p:nvPr/>
            </p:nvSpPr>
            <p:spPr>
              <a:xfrm>
                <a:off x="7755796" y="5978078"/>
                <a:ext cx="6308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6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女生</a:t>
                </a:r>
              </a:p>
            </p:txBody>
          </p:sp>
          <p:sp>
            <p:nvSpPr>
              <p:cNvPr id="51" name="文字方塊 50">
                <a:extLst>
                  <a:ext uri="{FF2B5EF4-FFF2-40B4-BE49-F238E27FC236}">
                    <a16:creationId xmlns:a16="http://schemas.microsoft.com/office/drawing/2014/main" id="{3AE14E69-785C-9FF8-D8A9-3547C9B7AE74}"/>
                  </a:ext>
                </a:extLst>
              </p:cNvPr>
              <p:cNvSpPr txBox="1"/>
              <p:nvPr/>
            </p:nvSpPr>
            <p:spPr>
              <a:xfrm>
                <a:off x="8633705" y="6404402"/>
                <a:ext cx="24675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3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2" name="文字方塊 51">
                <a:extLst>
                  <a:ext uri="{FF2B5EF4-FFF2-40B4-BE49-F238E27FC236}">
                    <a16:creationId xmlns:a16="http://schemas.microsoft.com/office/drawing/2014/main" id="{DDD6D78F-57DB-7348-BB09-1FA32014274C}"/>
                  </a:ext>
                </a:extLst>
              </p:cNvPr>
              <p:cNvSpPr txBox="1"/>
              <p:nvPr/>
            </p:nvSpPr>
            <p:spPr>
              <a:xfrm>
                <a:off x="8914683" y="6405881"/>
                <a:ext cx="16107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4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6C9DA4AB-FF92-4FB2-5860-3C72C7CBF4AC}"/>
                  </a:ext>
                </a:extLst>
              </p:cNvPr>
              <p:cNvSpPr txBox="1"/>
              <p:nvPr/>
            </p:nvSpPr>
            <p:spPr>
              <a:xfrm>
                <a:off x="9123444" y="6407943"/>
                <a:ext cx="21811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5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4" name="文字方塊 53">
                <a:extLst>
                  <a:ext uri="{FF2B5EF4-FFF2-40B4-BE49-F238E27FC236}">
                    <a16:creationId xmlns:a16="http://schemas.microsoft.com/office/drawing/2014/main" id="{4C300DC1-CBAF-82EE-9BD8-2E62881C2991}"/>
                  </a:ext>
                </a:extLst>
              </p:cNvPr>
              <p:cNvSpPr txBox="1"/>
              <p:nvPr/>
            </p:nvSpPr>
            <p:spPr>
              <a:xfrm>
                <a:off x="9342581" y="6404235"/>
                <a:ext cx="2525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6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5" name="文字方塊 54">
                <a:extLst>
                  <a:ext uri="{FF2B5EF4-FFF2-40B4-BE49-F238E27FC236}">
                    <a16:creationId xmlns:a16="http://schemas.microsoft.com/office/drawing/2014/main" id="{DCFD761F-FE39-555E-97EB-DE48F46600C3}"/>
                  </a:ext>
                </a:extLst>
              </p:cNvPr>
              <p:cNvSpPr txBox="1"/>
              <p:nvPr/>
            </p:nvSpPr>
            <p:spPr>
              <a:xfrm>
                <a:off x="10065769" y="6402138"/>
                <a:ext cx="69929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dirty="0"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小時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)</a:t>
                </a:r>
                <a:endParaRPr lang="zh-TW" altLang="en-US" sz="1600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9" name="文字方塊 58">
                <a:extLst>
                  <a:ext uri="{FF2B5EF4-FFF2-40B4-BE49-F238E27FC236}">
                    <a16:creationId xmlns:a16="http://schemas.microsoft.com/office/drawing/2014/main" id="{66EA320C-2DDF-7B9F-B65B-2A9F790A5D6F}"/>
                  </a:ext>
                </a:extLst>
              </p:cNvPr>
              <p:cNvSpPr txBox="1"/>
              <p:nvPr/>
            </p:nvSpPr>
            <p:spPr>
              <a:xfrm>
                <a:off x="9578588" y="6404760"/>
                <a:ext cx="2525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7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61" name="文字方塊 60">
                <a:extLst>
                  <a:ext uri="{FF2B5EF4-FFF2-40B4-BE49-F238E27FC236}">
                    <a16:creationId xmlns:a16="http://schemas.microsoft.com/office/drawing/2014/main" id="{BC93287A-5E51-9C64-5B0A-072F01D86A41}"/>
                  </a:ext>
                </a:extLst>
              </p:cNvPr>
              <p:cNvSpPr txBox="1"/>
              <p:nvPr/>
            </p:nvSpPr>
            <p:spPr>
              <a:xfrm>
                <a:off x="9819483" y="6407660"/>
                <a:ext cx="2525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8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62" name="直線接點 61">
                <a:extLst>
                  <a:ext uri="{FF2B5EF4-FFF2-40B4-BE49-F238E27FC236}">
                    <a16:creationId xmlns:a16="http://schemas.microsoft.com/office/drawing/2014/main" id="{02E4163C-DD31-C92D-0FCA-DF86C24E6A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42690" y="6377267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接點 68">
                <a:extLst>
                  <a:ext uri="{FF2B5EF4-FFF2-40B4-BE49-F238E27FC236}">
                    <a16:creationId xmlns:a16="http://schemas.microsoft.com/office/drawing/2014/main" id="{6690620E-4DAE-28B3-A4F2-5E8F0B44D3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65380" y="6378949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接點 71">
                <a:extLst>
                  <a:ext uri="{FF2B5EF4-FFF2-40B4-BE49-F238E27FC236}">
                    <a16:creationId xmlns:a16="http://schemas.microsoft.com/office/drawing/2014/main" id="{9C386326-CBE3-0EE5-D696-42EBEF83C1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90187" y="6379378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圖片 6">
            <a:extLst>
              <a:ext uri="{FF2B5EF4-FFF2-40B4-BE49-F238E27FC236}">
                <a16:creationId xmlns:a16="http://schemas.microsoft.com/office/drawing/2014/main" id="{BD129E76-2F43-4CC0-F5DE-23CD1552BD71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0837977" y="4459557"/>
            <a:ext cx="720000" cy="716326"/>
          </a:xfrm>
          <a:prstGeom prst="rect">
            <a:avLst/>
          </a:prstGeom>
        </p:spPr>
      </p:pic>
      <p:sp>
        <p:nvSpPr>
          <p:cNvPr id="20" name="文字方塊 3">
            <a:extLst>
              <a:ext uri="{FF2B5EF4-FFF2-40B4-BE49-F238E27FC236}">
                <a16:creationId xmlns:a16="http://schemas.microsoft.com/office/drawing/2014/main" id="{2E79B887-4207-1790-1445-CF9C13E077AE}"/>
              </a:ext>
            </a:extLst>
          </p:cNvPr>
          <p:cNvSpPr txBox="1"/>
          <p:nvPr/>
        </p:nvSpPr>
        <p:spPr>
          <a:xfrm>
            <a:off x="10584281" y="4212077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25739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23946</TotalTime>
  <Words>755</Words>
  <Application>Microsoft Office PowerPoint</Application>
  <PresentationFormat>寬螢幕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全班的四分位數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1138</cp:revision>
  <dcterms:created xsi:type="dcterms:W3CDTF">2015-07-26T15:18:38Z</dcterms:created>
  <dcterms:modified xsi:type="dcterms:W3CDTF">2023-11-29T05:43:29Z</dcterms:modified>
</cp:coreProperties>
</file>