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2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6000"/>
    <a:srgbClr val="FF66FF"/>
    <a:srgbClr val="FFFFE7"/>
    <a:srgbClr val="FFFFCC"/>
    <a:srgbClr val="FF00FF"/>
    <a:srgbClr val="F5F5F5"/>
    <a:srgbClr val="FFCCFF"/>
    <a:srgbClr val="FFFF99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0" autoAdjust="0"/>
    <p:restoredTop sz="94796" autoAdjust="0"/>
  </p:normalViewPr>
  <p:slideViewPr>
    <p:cSldViewPr snapToGrid="0">
      <p:cViewPr varScale="1">
        <p:scale>
          <a:sx n="70" d="100"/>
          <a:sy n="70" d="100"/>
        </p:scale>
        <p:origin x="48" y="124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2FC504B3-D3B8-4B70-A1C0-6947B1BAA3E0}"/>
    <pc:docChg chg="custSel modSld">
      <pc:chgData name="代數白痴 顧" userId="316db6a4f7ef8138" providerId="LiveId" clId="{2FC504B3-D3B8-4B70-A1C0-6947B1BAA3E0}" dt="2023-10-02T23:32:24.019" v="884" actId="478"/>
      <pc:docMkLst>
        <pc:docMk/>
      </pc:docMkLst>
      <pc:sldChg chg="delSp mod modNotesTx">
        <pc:chgData name="代數白痴 顧" userId="316db6a4f7ef8138" providerId="LiveId" clId="{2FC504B3-D3B8-4B70-A1C0-6947B1BAA3E0}" dt="2023-10-02T23:32:24.019" v="884" actId="478"/>
        <pc:sldMkLst>
          <pc:docMk/>
          <pc:sldMk cId="2267038628" sldId="392"/>
        </pc:sldMkLst>
        <pc:inkChg chg="del">
          <ac:chgData name="代數白痴 顧" userId="316db6a4f7ef8138" providerId="LiveId" clId="{2FC504B3-D3B8-4B70-A1C0-6947B1BAA3E0}" dt="2023-10-02T23:32:22.547" v="883" actId="478"/>
          <ac:inkMkLst>
            <pc:docMk/>
            <pc:sldMk cId="2267038628" sldId="392"/>
            <ac:inkMk id="141" creationId="{86003C8F-B6D2-1E2D-07DC-6A054436648E}"/>
          </ac:inkMkLst>
        </pc:inkChg>
        <pc:inkChg chg="del">
          <ac:chgData name="代數白痴 顧" userId="316db6a4f7ef8138" providerId="LiveId" clId="{2FC504B3-D3B8-4B70-A1C0-6947B1BAA3E0}" dt="2023-10-02T23:32:20.612" v="882" actId="478"/>
          <ac:inkMkLst>
            <pc:docMk/>
            <pc:sldMk cId="2267038628" sldId="392"/>
            <ac:inkMk id="142" creationId="{B1F593C9-8F58-02F4-5E5A-2AA72AF2326B}"/>
          </ac:inkMkLst>
        </pc:inkChg>
        <pc:inkChg chg="del">
          <ac:chgData name="代數白痴 顧" userId="316db6a4f7ef8138" providerId="LiveId" clId="{2FC504B3-D3B8-4B70-A1C0-6947B1BAA3E0}" dt="2023-10-02T23:32:24.019" v="884" actId="478"/>
          <ac:inkMkLst>
            <pc:docMk/>
            <pc:sldMk cId="2267038628" sldId="392"/>
            <ac:inkMk id="143" creationId="{DD555350-BC79-3042-6224-CA00CFEC9627}"/>
          </ac:inkMkLst>
        </pc:ink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5288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弧形 116">
            <a:extLst>
              <a:ext uri="{FF2B5EF4-FFF2-40B4-BE49-F238E27FC236}">
                <a16:creationId xmlns:a16="http://schemas.microsoft.com/office/drawing/2014/main" id="{8B4CA0A1-9E7A-8E87-496B-1641234071A6}"/>
              </a:ext>
            </a:extLst>
          </p:cNvPr>
          <p:cNvSpPr/>
          <p:nvPr/>
        </p:nvSpPr>
        <p:spPr>
          <a:xfrm>
            <a:off x="4609627" y="3264433"/>
            <a:ext cx="392171" cy="392171"/>
          </a:xfrm>
          <a:prstGeom prst="arc">
            <a:avLst>
              <a:gd name="adj1" fmla="val 18203874"/>
              <a:gd name="adj2" fmla="val 0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E13A54E3-DD2A-5EDB-56C8-A6A8AC5FEE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6265" y="2556221"/>
            <a:ext cx="1984820" cy="1974796"/>
          </a:xfrm>
          <a:prstGeom prst="rect">
            <a:avLst/>
          </a:prstGeom>
        </p:spPr>
      </p:pic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旋轉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962386" cy="142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平面上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ABC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中，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50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 51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O</a:t>
            </a:r>
            <a:r>
              <a:rPr lang="en-US" altLang="zh-TW" sz="2000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為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的外心，如圖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一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所示。若今以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O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為旋轉中心，將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ABC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依逆時針方向旋轉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52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o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後，得一新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A’B’C’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，如圖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二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所示，則圖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二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中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AA’C’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的度數為何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50    (B)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51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(C)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52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(D)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53                                                                         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【110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師大附中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284C2A15-13EC-156A-164E-3636BD7B42C8}"/>
              </a:ext>
            </a:extLst>
          </p:cNvPr>
          <p:cNvSpPr txBox="1"/>
          <p:nvPr/>
        </p:nvSpPr>
        <p:spPr>
          <a:xfrm>
            <a:off x="1835618" y="2239580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15344B0A-63A9-A8EC-F345-F4616BAC13DF}"/>
              </a:ext>
            </a:extLst>
          </p:cNvPr>
          <p:cNvSpPr txBox="1"/>
          <p:nvPr/>
        </p:nvSpPr>
        <p:spPr>
          <a:xfrm>
            <a:off x="1330545" y="4353775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FD7EE82B-5FD8-1F64-D031-09CC5319C6CA}"/>
              </a:ext>
            </a:extLst>
          </p:cNvPr>
          <p:cNvSpPr txBox="1"/>
          <p:nvPr/>
        </p:nvSpPr>
        <p:spPr>
          <a:xfrm>
            <a:off x="3450816" y="4367865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3691D1B0-D8CB-F77C-1225-29D27EDE9DFA}"/>
              </a:ext>
            </a:extLst>
          </p:cNvPr>
          <p:cNvSpPr txBox="1"/>
          <p:nvPr/>
        </p:nvSpPr>
        <p:spPr>
          <a:xfrm>
            <a:off x="2240368" y="3551441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O</a:t>
            </a:r>
            <a:endParaRPr lang="zh-TW" altLang="en-US" b="1" i="1" dirty="0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7770E85C-1836-F858-2F9C-FE06E62CECDD}"/>
              </a:ext>
            </a:extLst>
          </p:cNvPr>
          <p:cNvSpPr txBox="1"/>
          <p:nvPr/>
        </p:nvSpPr>
        <p:spPr>
          <a:xfrm>
            <a:off x="5108460" y="2246311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5D59379B-D2F9-678D-FA0F-8BF20CEBD8DE}"/>
              </a:ext>
            </a:extLst>
          </p:cNvPr>
          <p:cNvSpPr txBox="1"/>
          <p:nvPr/>
        </p:nvSpPr>
        <p:spPr>
          <a:xfrm>
            <a:off x="4686514" y="4417861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72BB6B0C-0373-1AA5-0BD5-E39A53721E8A}"/>
              </a:ext>
            </a:extLst>
          </p:cNvPr>
          <p:cNvSpPr txBox="1"/>
          <p:nvPr/>
        </p:nvSpPr>
        <p:spPr>
          <a:xfrm>
            <a:off x="6809302" y="4350377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9273C042-910C-1265-42C4-073ADE140029}"/>
              </a:ext>
            </a:extLst>
          </p:cNvPr>
          <p:cNvSpPr txBox="1"/>
          <p:nvPr/>
        </p:nvSpPr>
        <p:spPr>
          <a:xfrm>
            <a:off x="4220931" y="3264873"/>
            <a:ext cx="699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A’</a:t>
            </a:r>
            <a:endParaRPr lang="zh-TW" altLang="en-US" b="1" i="1" dirty="0"/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3CB4E6D0-E27C-1035-E8CC-0824B6347D0E}"/>
              </a:ext>
            </a:extLst>
          </p:cNvPr>
          <p:cNvSpPr txBox="1"/>
          <p:nvPr/>
        </p:nvSpPr>
        <p:spPr>
          <a:xfrm>
            <a:off x="7072999" y="3224594"/>
            <a:ext cx="699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C’</a:t>
            </a:r>
            <a:endParaRPr lang="zh-TW" altLang="en-US" b="1" i="1" dirty="0"/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3EB6C6EC-1342-1EFB-43A5-6801F8E01F62}"/>
              </a:ext>
            </a:extLst>
          </p:cNvPr>
          <p:cNvSpPr txBox="1"/>
          <p:nvPr/>
        </p:nvSpPr>
        <p:spPr>
          <a:xfrm>
            <a:off x="5837990" y="4918464"/>
            <a:ext cx="601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B’</a:t>
            </a:r>
            <a:endParaRPr lang="zh-TW" altLang="en-US" b="1" i="1" dirty="0"/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CC6D4394-F035-E1FD-F2B1-8DACEAF32DC4}"/>
              </a:ext>
            </a:extLst>
          </p:cNvPr>
          <p:cNvSpPr txBox="1"/>
          <p:nvPr/>
        </p:nvSpPr>
        <p:spPr>
          <a:xfrm>
            <a:off x="5588484" y="3488971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O</a:t>
            </a:r>
            <a:endParaRPr lang="zh-TW" altLang="en-US" b="1" i="1" dirty="0"/>
          </a:p>
        </p:txBody>
      </p:sp>
      <p:sp>
        <p:nvSpPr>
          <p:cNvPr id="33" name="弧形 32">
            <a:extLst>
              <a:ext uri="{FF2B5EF4-FFF2-40B4-BE49-F238E27FC236}">
                <a16:creationId xmlns:a16="http://schemas.microsoft.com/office/drawing/2014/main" id="{45A38B7D-1886-269C-985B-802FE6CF10F1}"/>
              </a:ext>
            </a:extLst>
          </p:cNvPr>
          <p:cNvSpPr/>
          <p:nvPr/>
        </p:nvSpPr>
        <p:spPr>
          <a:xfrm>
            <a:off x="4562991" y="2240070"/>
            <a:ext cx="2843320" cy="2843320"/>
          </a:xfrm>
          <a:prstGeom prst="arc">
            <a:avLst>
              <a:gd name="adj1" fmla="val 11611340"/>
              <a:gd name="adj2" fmla="val 14260639"/>
            </a:avLst>
          </a:prstGeom>
          <a:ln w="1905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5" name="弧形 34">
            <a:extLst>
              <a:ext uri="{FF2B5EF4-FFF2-40B4-BE49-F238E27FC236}">
                <a16:creationId xmlns:a16="http://schemas.microsoft.com/office/drawing/2014/main" id="{760EF8C5-DCDF-BFB8-967E-340F8CC9F7A5}"/>
              </a:ext>
            </a:extLst>
          </p:cNvPr>
          <p:cNvSpPr/>
          <p:nvPr/>
        </p:nvSpPr>
        <p:spPr>
          <a:xfrm>
            <a:off x="4580416" y="2284359"/>
            <a:ext cx="2843320" cy="2843320"/>
          </a:xfrm>
          <a:prstGeom prst="arc">
            <a:avLst>
              <a:gd name="adj1" fmla="val 5611731"/>
              <a:gd name="adj2" fmla="val 7934986"/>
            </a:avLst>
          </a:prstGeom>
          <a:ln w="1905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弧形 35">
            <a:extLst>
              <a:ext uri="{FF2B5EF4-FFF2-40B4-BE49-F238E27FC236}">
                <a16:creationId xmlns:a16="http://schemas.microsoft.com/office/drawing/2014/main" id="{0163635E-08B9-E379-B2B8-C86FD7AEBDFF}"/>
              </a:ext>
            </a:extLst>
          </p:cNvPr>
          <p:cNvSpPr/>
          <p:nvPr/>
        </p:nvSpPr>
        <p:spPr>
          <a:xfrm>
            <a:off x="4595621" y="2246311"/>
            <a:ext cx="2843320" cy="2843320"/>
          </a:xfrm>
          <a:prstGeom prst="arc">
            <a:avLst>
              <a:gd name="adj1" fmla="val 21343436"/>
              <a:gd name="adj2" fmla="val 2025978"/>
            </a:avLst>
          </a:prstGeom>
          <a:ln w="1905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28" name="群組 27">
            <a:extLst>
              <a:ext uri="{FF2B5EF4-FFF2-40B4-BE49-F238E27FC236}">
                <a16:creationId xmlns:a16="http://schemas.microsoft.com/office/drawing/2014/main" id="{971E9444-1ACB-9CDC-3760-EE127BB7DDAE}"/>
              </a:ext>
            </a:extLst>
          </p:cNvPr>
          <p:cNvGrpSpPr/>
          <p:nvPr/>
        </p:nvGrpSpPr>
        <p:grpSpPr>
          <a:xfrm>
            <a:off x="218185" y="4506515"/>
            <a:ext cx="11983647" cy="2335824"/>
            <a:chOff x="218185" y="4506515"/>
            <a:chExt cx="11983647" cy="2335824"/>
          </a:xfrm>
        </p:grpSpPr>
        <p:grpSp>
          <p:nvGrpSpPr>
            <p:cNvPr id="26" name="群組 25">
              <a:extLst>
                <a:ext uri="{FF2B5EF4-FFF2-40B4-BE49-F238E27FC236}">
                  <a16:creationId xmlns:a16="http://schemas.microsoft.com/office/drawing/2014/main" id="{130C7155-C625-71D1-FD22-6261AF4D0BA4}"/>
                </a:ext>
              </a:extLst>
            </p:cNvPr>
            <p:cNvGrpSpPr/>
            <p:nvPr/>
          </p:nvGrpSpPr>
          <p:grpSpPr>
            <a:xfrm>
              <a:off x="9244487" y="4506515"/>
              <a:ext cx="2242167" cy="2335824"/>
              <a:chOff x="8900639" y="2702309"/>
              <a:chExt cx="2242167" cy="2335824"/>
            </a:xfrm>
          </p:grpSpPr>
          <p:pic>
            <p:nvPicPr>
              <p:cNvPr id="7" name="圖片 6">
                <a:extLst>
                  <a:ext uri="{FF2B5EF4-FFF2-40B4-BE49-F238E27FC236}">
                    <a16:creationId xmlns:a16="http://schemas.microsoft.com/office/drawing/2014/main" id="{C215AA51-83EC-9875-05D6-645091DCC32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099237" y="2935706"/>
                <a:ext cx="1896249" cy="1869030"/>
              </a:xfrm>
              <a:prstGeom prst="rect">
                <a:avLst/>
              </a:prstGeom>
            </p:spPr>
          </p:pic>
          <p:sp>
            <p:nvSpPr>
              <p:cNvPr id="12" name="文字方塊 11">
                <a:extLst>
                  <a:ext uri="{FF2B5EF4-FFF2-40B4-BE49-F238E27FC236}">
                    <a16:creationId xmlns:a16="http://schemas.microsoft.com/office/drawing/2014/main" id="{FE128CC4-7EDF-2F89-738C-EF257370F851}"/>
                  </a:ext>
                </a:extLst>
              </p:cNvPr>
              <p:cNvSpPr txBox="1"/>
              <p:nvPr/>
            </p:nvSpPr>
            <p:spPr>
              <a:xfrm>
                <a:off x="8900639" y="3388830"/>
                <a:ext cx="2946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A</a:t>
                </a:r>
                <a:endParaRPr lang="zh-TW" altLang="en-US" sz="1600" b="1" i="1" dirty="0"/>
              </a:p>
            </p:txBody>
          </p:sp>
          <p:sp>
            <p:nvSpPr>
              <p:cNvPr id="13" name="文字方塊 12">
                <a:extLst>
                  <a:ext uri="{FF2B5EF4-FFF2-40B4-BE49-F238E27FC236}">
                    <a16:creationId xmlns:a16="http://schemas.microsoft.com/office/drawing/2014/main" id="{16E23729-A22F-D81F-73F1-BDE845A4A9BB}"/>
                  </a:ext>
                </a:extLst>
              </p:cNvPr>
              <p:cNvSpPr txBox="1"/>
              <p:nvPr/>
            </p:nvSpPr>
            <p:spPr>
              <a:xfrm>
                <a:off x="10848166" y="3366792"/>
                <a:ext cx="2946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B</a:t>
                </a:r>
                <a:endParaRPr lang="zh-TW" altLang="en-US" sz="1600" b="1" i="1" dirty="0"/>
              </a:p>
            </p:txBody>
          </p:sp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id="{B93B9EFC-FED3-CD93-A481-7D737E0ABAF3}"/>
                  </a:ext>
                </a:extLst>
              </p:cNvPr>
              <p:cNvSpPr txBox="1"/>
              <p:nvPr/>
            </p:nvSpPr>
            <p:spPr>
              <a:xfrm>
                <a:off x="9725085" y="2702309"/>
                <a:ext cx="2946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C</a:t>
                </a:r>
                <a:endParaRPr lang="zh-TW" altLang="en-US" sz="1600" b="1" i="1" dirty="0"/>
              </a:p>
            </p:txBody>
          </p:sp>
          <p:sp>
            <p:nvSpPr>
              <p:cNvPr id="16" name="文字方塊 15">
                <a:extLst>
                  <a:ext uri="{FF2B5EF4-FFF2-40B4-BE49-F238E27FC236}">
                    <a16:creationId xmlns:a16="http://schemas.microsoft.com/office/drawing/2014/main" id="{0DA168C9-C8F9-FAF4-84B3-F48A016D6F2F}"/>
                  </a:ext>
                </a:extLst>
              </p:cNvPr>
              <p:cNvSpPr txBox="1"/>
              <p:nvPr/>
            </p:nvSpPr>
            <p:spPr>
              <a:xfrm>
                <a:off x="9224540" y="2928118"/>
                <a:ext cx="37524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B’</a:t>
                </a:r>
                <a:endParaRPr lang="zh-TW" altLang="en-US" sz="1600" b="1" i="1" dirty="0"/>
              </a:p>
            </p:txBody>
          </p:sp>
          <p:sp>
            <p:nvSpPr>
              <p:cNvPr id="17" name="文字方塊 16">
                <a:extLst>
                  <a:ext uri="{FF2B5EF4-FFF2-40B4-BE49-F238E27FC236}">
                    <a16:creationId xmlns:a16="http://schemas.microsoft.com/office/drawing/2014/main" id="{1E618FC2-B683-FF4B-C716-A5CA4A4BB28A}"/>
                  </a:ext>
                </a:extLst>
              </p:cNvPr>
              <p:cNvSpPr txBox="1"/>
              <p:nvPr/>
            </p:nvSpPr>
            <p:spPr>
              <a:xfrm>
                <a:off x="9940949" y="4699579"/>
                <a:ext cx="37524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A’</a:t>
                </a:r>
                <a:endParaRPr lang="zh-TW" altLang="en-US" sz="1600" b="1" i="1" dirty="0"/>
              </a:p>
            </p:txBody>
          </p:sp>
          <p:sp>
            <p:nvSpPr>
              <p:cNvPr id="18" name="文字方塊 17">
                <a:extLst>
                  <a:ext uri="{FF2B5EF4-FFF2-40B4-BE49-F238E27FC236}">
                    <a16:creationId xmlns:a16="http://schemas.microsoft.com/office/drawing/2014/main" id="{C434027D-338A-F425-7870-B4DAF7113C72}"/>
                  </a:ext>
                </a:extLst>
              </p:cNvPr>
              <p:cNvSpPr txBox="1"/>
              <p:nvPr/>
            </p:nvSpPr>
            <p:spPr>
              <a:xfrm>
                <a:off x="8930743" y="4242519"/>
                <a:ext cx="37524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C’</a:t>
                </a:r>
                <a:endParaRPr lang="zh-TW" altLang="en-US" sz="1600" b="1" i="1" dirty="0"/>
              </a:p>
            </p:txBody>
          </p:sp>
          <p:sp>
            <p:nvSpPr>
              <p:cNvPr id="21" name="文字方塊 20">
                <a:extLst>
                  <a:ext uri="{FF2B5EF4-FFF2-40B4-BE49-F238E27FC236}">
                    <a16:creationId xmlns:a16="http://schemas.microsoft.com/office/drawing/2014/main" id="{69BAF5E2-C3AD-E967-8EA9-E83BD9C57D4D}"/>
                  </a:ext>
                </a:extLst>
              </p:cNvPr>
              <p:cNvSpPr txBox="1"/>
              <p:nvPr/>
            </p:nvSpPr>
            <p:spPr>
              <a:xfrm>
                <a:off x="9988573" y="3727384"/>
                <a:ext cx="37524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O</a:t>
                </a:r>
                <a:endParaRPr lang="zh-TW" altLang="en-US" sz="1600" b="1" i="1" dirty="0"/>
              </a:p>
            </p:txBody>
          </p:sp>
        </p:grpSp>
        <p:grpSp>
          <p:nvGrpSpPr>
            <p:cNvPr id="3" name="群組 2">
              <a:extLst>
                <a:ext uri="{FF2B5EF4-FFF2-40B4-BE49-F238E27FC236}">
                  <a16:creationId xmlns:a16="http://schemas.microsoft.com/office/drawing/2014/main" id="{B7912554-F7C1-5852-8AB5-6489B5423E94}"/>
                </a:ext>
              </a:extLst>
            </p:cNvPr>
            <p:cNvGrpSpPr/>
            <p:nvPr/>
          </p:nvGrpSpPr>
          <p:grpSpPr>
            <a:xfrm>
              <a:off x="218185" y="5228267"/>
              <a:ext cx="11983647" cy="1502024"/>
              <a:chOff x="237250" y="8337031"/>
              <a:chExt cx="11983647" cy="1502024"/>
            </a:xfrm>
          </p:grpSpPr>
          <p:cxnSp>
            <p:nvCxnSpPr>
              <p:cNvPr id="4" name="直線接點 3">
                <a:extLst>
                  <a:ext uri="{FF2B5EF4-FFF2-40B4-BE49-F238E27FC236}">
                    <a16:creationId xmlns:a16="http://schemas.microsoft.com/office/drawing/2014/main" id="{83F64235-E818-7663-F7B2-DBAE45A493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8727877"/>
                <a:ext cx="8900155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A3EF502E-F5C4-413C-AFDD-06B7D6CFAEAE}"/>
                  </a:ext>
                </a:extLst>
              </p:cNvPr>
              <p:cNvSpPr txBox="1"/>
              <p:nvPr/>
            </p:nvSpPr>
            <p:spPr>
              <a:xfrm>
                <a:off x="662920" y="8337031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" name="矩形 7">
                <a:extLst>
                  <a:ext uri="{FF2B5EF4-FFF2-40B4-BE49-F238E27FC236}">
                    <a16:creationId xmlns:a16="http://schemas.microsoft.com/office/drawing/2014/main" id="{B7080E07-AD10-810E-BE74-3E3D9DFEAA34}"/>
                  </a:ext>
                </a:extLst>
              </p:cNvPr>
              <p:cNvSpPr/>
              <p:nvPr/>
            </p:nvSpPr>
            <p:spPr>
              <a:xfrm>
                <a:off x="350787" y="8374322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" name="文字方塊 8">
                <a:extLst>
                  <a:ext uri="{FF2B5EF4-FFF2-40B4-BE49-F238E27FC236}">
                    <a16:creationId xmlns:a16="http://schemas.microsoft.com/office/drawing/2014/main" id="{C3C4D356-E86E-2D30-1771-DC2F8E46956E}"/>
                  </a:ext>
                </a:extLst>
              </p:cNvPr>
              <p:cNvSpPr txBox="1"/>
              <p:nvPr/>
            </p:nvSpPr>
            <p:spPr>
              <a:xfrm>
                <a:off x="237250" y="8753930"/>
                <a:ext cx="8994641" cy="10597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如圖，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O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為 </a:t>
                </a:r>
                <a:r>
                  <a:rPr lang="zh-TW" altLang="en-US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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ABC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的外心，</a:t>
                </a:r>
                <a:r>
                  <a:rPr lang="zh-TW" altLang="en-US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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=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40</a:t>
                </a:r>
                <a:r>
                  <a:rPr lang="en-US" altLang="zh-TW" b="1" baseline="40000" dirty="0">
                    <a:ea typeface="微軟正黑體" panose="020B0604030504040204" pitchFamily="34" charset="-120"/>
                  </a:rPr>
                  <a:t>o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</a:t>
                </a:r>
                <a:r>
                  <a:rPr lang="zh-TW" altLang="en-US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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= 30</a:t>
                </a:r>
                <a:r>
                  <a:rPr lang="en-US" altLang="zh-TW" b="1" baseline="40000" dirty="0">
                    <a:ea typeface="微軟正黑體" panose="020B0604030504040204" pitchFamily="34" charset="-120"/>
                  </a:rPr>
                  <a:t>o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，以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O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為旋轉中心逆時針方向旋轉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112</a:t>
                </a:r>
                <a:r>
                  <a:rPr lang="en-US" altLang="zh-TW" b="1" baseline="40000" dirty="0">
                    <a:ea typeface="微軟正黑體" panose="020B0604030504040204" pitchFamily="34" charset="-120"/>
                  </a:rPr>
                  <a:t>o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後得到一個新的 </a:t>
                </a:r>
                <a:r>
                  <a:rPr lang="zh-TW" altLang="en-US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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A’B’C’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，連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AA’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，則 </a:t>
                </a:r>
                <a:r>
                  <a:rPr lang="zh-TW" altLang="en-US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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AA’C’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的度數為何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?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zh-TW" b="1" dirty="0">
                    <a:ea typeface="微軟正黑體" panose="020B0604030504040204" pitchFamily="34" charset="-120"/>
                  </a:rPr>
                  <a:t>(A) 50   (B) </a:t>
                </a:r>
                <a:r>
                  <a:rPr lang="en-US" altLang="zh-TW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51</a:t>
                </a:r>
                <a:r>
                  <a:rPr lang="zh-TW" altLang="en-US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   </a:t>
                </a:r>
                <a:r>
                  <a:rPr lang="en-US" altLang="zh-TW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(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C) </a:t>
                </a:r>
                <a:r>
                  <a:rPr lang="en-US" altLang="zh-TW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52  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(D) </a:t>
                </a:r>
                <a:r>
                  <a:rPr lang="en-US" altLang="zh-TW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53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3DE5A842-2134-9639-2AC0-310AE1A246E8}"/>
                  </a:ext>
                </a:extLst>
              </p:cNvPr>
              <p:cNvSpPr txBox="1"/>
              <p:nvPr/>
            </p:nvSpPr>
            <p:spPr>
              <a:xfrm>
                <a:off x="9684174" y="9500501"/>
                <a:ext cx="253672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(C)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cxnSp>
          <p:nvCxnSpPr>
            <p:cNvPr id="25" name="直線接點 24">
              <a:extLst>
                <a:ext uri="{FF2B5EF4-FFF2-40B4-BE49-F238E27FC236}">
                  <a16:creationId xmlns:a16="http://schemas.microsoft.com/office/drawing/2014/main" id="{4E601E02-7C13-2E9C-AAE6-5F2A709591BC}"/>
                </a:ext>
              </a:extLst>
            </p:cNvPr>
            <p:cNvCxnSpPr/>
            <p:nvPr/>
          </p:nvCxnSpPr>
          <p:spPr>
            <a:xfrm>
              <a:off x="3302000" y="6056265"/>
              <a:ext cx="38681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文字方塊 1">
            <a:extLst>
              <a:ext uri="{FF2B5EF4-FFF2-40B4-BE49-F238E27FC236}">
                <a16:creationId xmlns:a16="http://schemas.microsoft.com/office/drawing/2014/main" id="{0AE9C803-2330-8619-0285-1FC3E5A60E86}"/>
              </a:ext>
            </a:extLst>
          </p:cNvPr>
          <p:cNvSpPr txBox="1"/>
          <p:nvPr/>
        </p:nvSpPr>
        <p:spPr>
          <a:xfrm>
            <a:off x="2208979" y="4756048"/>
            <a:ext cx="7852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>
                <a:ea typeface="微軟正黑體" panose="020B0604030504040204" pitchFamily="34" charset="-120"/>
              </a:rPr>
              <a:t>圖</a:t>
            </a:r>
            <a:r>
              <a:rPr lang="en-US" altLang="zh-TW" sz="1600" dirty="0">
                <a:ea typeface="微軟正黑體" panose="020B0604030504040204" pitchFamily="34" charset="-120"/>
              </a:rPr>
              <a:t>(</a:t>
            </a:r>
            <a:r>
              <a:rPr lang="zh-TW" altLang="en-US" sz="1600" dirty="0">
                <a:ea typeface="微軟正黑體" panose="020B0604030504040204" pitchFamily="34" charset="-120"/>
              </a:rPr>
              <a:t>一</a:t>
            </a:r>
            <a:r>
              <a:rPr lang="en-US" altLang="zh-TW" sz="1600" dirty="0">
                <a:ea typeface="微軟正黑體" panose="020B0604030504040204" pitchFamily="34" charset="-120"/>
              </a:rPr>
              <a:t>)</a:t>
            </a:r>
            <a:endParaRPr lang="zh-TW" altLang="en-US" sz="1600" dirty="0">
              <a:ea typeface="微軟正黑體" panose="020B0604030504040204" pitchFamily="34" charset="-120"/>
            </a:endParaRPr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11D73D8D-0B29-E6BB-63F1-23DC00FA657D}"/>
              </a:ext>
            </a:extLst>
          </p:cNvPr>
          <p:cNvSpPr txBox="1"/>
          <p:nvPr/>
        </p:nvSpPr>
        <p:spPr>
          <a:xfrm>
            <a:off x="5654267" y="5236270"/>
            <a:ext cx="7852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>
                <a:ea typeface="微軟正黑體" panose="020B0604030504040204" pitchFamily="34" charset="-120"/>
              </a:rPr>
              <a:t>圖</a:t>
            </a:r>
            <a:r>
              <a:rPr lang="en-US" altLang="zh-TW" sz="1600" dirty="0">
                <a:ea typeface="微軟正黑體" panose="020B0604030504040204" pitchFamily="34" charset="-120"/>
              </a:rPr>
              <a:t>(</a:t>
            </a:r>
            <a:r>
              <a:rPr lang="zh-TW" altLang="en-US" sz="1600" dirty="0">
                <a:ea typeface="微軟正黑體" panose="020B0604030504040204" pitchFamily="34" charset="-120"/>
              </a:rPr>
              <a:t>二</a:t>
            </a:r>
            <a:r>
              <a:rPr lang="en-US" altLang="zh-TW" sz="1600" dirty="0">
                <a:ea typeface="微軟正黑體" panose="020B0604030504040204" pitchFamily="34" charset="-120"/>
              </a:rPr>
              <a:t>)</a:t>
            </a:r>
            <a:endParaRPr lang="zh-TW" altLang="en-US" sz="1600" dirty="0">
              <a:ea typeface="微軟正黑體" panose="020B0604030504040204" pitchFamily="34" charset="-120"/>
            </a:endParaRPr>
          </a:p>
        </p:txBody>
      </p:sp>
      <p:sp>
        <p:nvSpPr>
          <p:cNvPr id="24" name="橢圓 23">
            <a:extLst>
              <a:ext uri="{FF2B5EF4-FFF2-40B4-BE49-F238E27FC236}">
                <a16:creationId xmlns:a16="http://schemas.microsoft.com/office/drawing/2014/main" id="{3855DF69-88E7-E6F1-B0F4-4B11B5A10463}"/>
              </a:ext>
            </a:extLst>
          </p:cNvPr>
          <p:cNvSpPr/>
          <p:nvPr/>
        </p:nvSpPr>
        <p:spPr>
          <a:xfrm>
            <a:off x="4781589" y="2466958"/>
            <a:ext cx="2437416" cy="2437416"/>
          </a:xfrm>
          <a:prstGeom prst="ellipse">
            <a:avLst/>
          </a:prstGeom>
          <a:noFill/>
          <a:ln w="1905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8" name="直線接點 47">
            <a:extLst>
              <a:ext uri="{FF2B5EF4-FFF2-40B4-BE49-F238E27FC236}">
                <a16:creationId xmlns:a16="http://schemas.microsoft.com/office/drawing/2014/main" id="{0182F00F-1637-B2CE-F718-4EB7E3871C75}"/>
              </a:ext>
            </a:extLst>
          </p:cNvPr>
          <p:cNvCxnSpPr>
            <a:cxnSpLocks/>
          </p:cNvCxnSpPr>
          <p:nvPr/>
        </p:nvCxnSpPr>
        <p:spPr>
          <a:xfrm>
            <a:off x="5438007" y="2599676"/>
            <a:ext cx="1497644" cy="1848344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接點 62">
            <a:extLst>
              <a:ext uri="{FF2B5EF4-FFF2-40B4-BE49-F238E27FC236}">
                <a16:creationId xmlns:a16="http://schemas.microsoft.com/office/drawing/2014/main" id="{BD006CFB-3485-3093-CBBE-09E9522EA733}"/>
              </a:ext>
            </a:extLst>
          </p:cNvPr>
          <p:cNvCxnSpPr>
            <a:cxnSpLocks/>
          </p:cNvCxnSpPr>
          <p:nvPr/>
        </p:nvCxnSpPr>
        <p:spPr>
          <a:xfrm flipH="1">
            <a:off x="5059680" y="4448020"/>
            <a:ext cx="1875971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接點 68">
            <a:extLst>
              <a:ext uri="{FF2B5EF4-FFF2-40B4-BE49-F238E27FC236}">
                <a16:creationId xmlns:a16="http://schemas.microsoft.com/office/drawing/2014/main" id="{13935777-4C7C-E1B8-CAC0-8CB822DB9F40}"/>
              </a:ext>
            </a:extLst>
          </p:cNvPr>
          <p:cNvCxnSpPr>
            <a:cxnSpLocks/>
          </p:cNvCxnSpPr>
          <p:nvPr/>
        </p:nvCxnSpPr>
        <p:spPr>
          <a:xfrm flipV="1">
            <a:off x="5059680" y="2599676"/>
            <a:ext cx="378327" cy="1848344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接點 76">
            <a:extLst>
              <a:ext uri="{FF2B5EF4-FFF2-40B4-BE49-F238E27FC236}">
                <a16:creationId xmlns:a16="http://schemas.microsoft.com/office/drawing/2014/main" id="{980A626F-4AF9-A481-9796-9B9165D95B8B}"/>
              </a:ext>
            </a:extLst>
          </p:cNvPr>
          <p:cNvCxnSpPr/>
          <p:nvPr/>
        </p:nvCxnSpPr>
        <p:spPr>
          <a:xfrm flipV="1">
            <a:off x="4801480" y="3429000"/>
            <a:ext cx="2376112" cy="28084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接點 78">
            <a:extLst>
              <a:ext uri="{FF2B5EF4-FFF2-40B4-BE49-F238E27FC236}">
                <a16:creationId xmlns:a16="http://schemas.microsoft.com/office/drawing/2014/main" id="{80241367-0F91-A165-C672-9556825064CB}"/>
              </a:ext>
            </a:extLst>
          </p:cNvPr>
          <p:cNvCxnSpPr>
            <a:cxnSpLocks/>
          </p:cNvCxnSpPr>
          <p:nvPr/>
        </p:nvCxnSpPr>
        <p:spPr>
          <a:xfrm flipH="1">
            <a:off x="6095324" y="3437991"/>
            <a:ext cx="1066800" cy="1454015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接點 82">
            <a:extLst>
              <a:ext uri="{FF2B5EF4-FFF2-40B4-BE49-F238E27FC236}">
                <a16:creationId xmlns:a16="http://schemas.microsoft.com/office/drawing/2014/main" id="{41AE8AFB-A718-3934-562A-796E16FF7269}"/>
              </a:ext>
            </a:extLst>
          </p:cNvPr>
          <p:cNvCxnSpPr>
            <a:cxnSpLocks/>
          </p:cNvCxnSpPr>
          <p:nvPr/>
        </p:nvCxnSpPr>
        <p:spPr>
          <a:xfrm>
            <a:off x="4801480" y="3457084"/>
            <a:ext cx="1287758" cy="1451357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接點 86">
            <a:extLst>
              <a:ext uri="{FF2B5EF4-FFF2-40B4-BE49-F238E27FC236}">
                <a16:creationId xmlns:a16="http://schemas.microsoft.com/office/drawing/2014/main" id="{F0E0B0CE-4062-E448-6237-4A71518A4391}"/>
              </a:ext>
            </a:extLst>
          </p:cNvPr>
          <p:cNvCxnSpPr>
            <a:cxnSpLocks/>
          </p:cNvCxnSpPr>
          <p:nvPr/>
        </p:nvCxnSpPr>
        <p:spPr>
          <a:xfrm flipV="1">
            <a:off x="4805407" y="2594705"/>
            <a:ext cx="632600" cy="861398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橢圓 89">
            <a:extLst>
              <a:ext uri="{FF2B5EF4-FFF2-40B4-BE49-F238E27FC236}">
                <a16:creationId xmlns:a16="http://schemas.microsoft.com/office/drawing/2014/main" id="{3C6E3E53-6BBC-DEF5-690B-3FBCAD9A6E30}"/>
              </a:ext>
            </a:extLst>
          </p:cNvPr>
          <p:cNvSpPr/>
          <p:nvPr/>
        </p:nvSpPr>
        <p:spPr>
          <a:xfrm>
            <a:off x="5961974" y="3650134"/>
            <a:ext cx="72524" cy="72524"/>
          </a:xfrm>
          <a:prstGeom prst="ellipse">
            <a:avLst/>
          </a:prstGeom>
          <a:solidFill>
            <a:schemeClr val="tx1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703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22745</TotalTime>
  <Words>210</Words>
  <Application>Microsoft Office PowerPoint</Application>
  <PresentationFormat>寬螢幕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旋轉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1129</cp:revision>
  <dcterms:created xsi:type="dcterms:W3CDTF">2015-07-26T15:18:38Z</dcterms:created>
  <dcterms:modified xsi:type="dcterms:W3CDTF">2024-02-19T23:56:26Z</dcterms:modified>
</cp:coreProperties>
</file>